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7" r:id="rId17"/>
    <p:sldId id="271" r:id="rId18"/>
    <p:sldId id="278" r:id="rId19"/>
    <p:sldId id="279" r:id="rId20"/>
    <p:sldId id="281" r:id="rId21"/>
    <p:sldId id="280" r:id="rId22"/>
    <p:sldId id="303" r:id="rId23"/>
    <p:sldId id="297" r:id="rId24"/>
    <p:sldId id="298" r:id="rId25"/>
    <p:sldId id="299" r:id="rId26"/>
    <p:sldId id="300" r:id="rId27"/>
    <p:sldId id="301" r:id="rId28"/>
    <p:sldId id="302" r:id="rId29"/>
    <p:sldId id="285" r:id="rId30"/>
    <p:sldId id="284" r:id="rId31"/>
    <p:sldId id="283" r:id="rId32"/>
    <p:sldId id="305" r:id="rId33"/>
    <p:sldId id="288" r:id="rId34"/>
    <p:sldId id="287" r:id="rId35"/>
    <p:sldId id="286" r:id="rId36"/>
    <p:sldId id="308" r:id="rId37"/>
    <p:sldId id="291" r:id="rId38"/>
    <p:sldId id="306" r:id="rId39"/>
    <p:sldId id="289" r:id="rId40"/>
    <p:sldId id="307" r:id="rId41"/>
    <p:sldId id="294" r:id="rId42"/>
    <p:sldId id="309" r:id="rId43"/>
    <p:sldId id="310" r:id="rId44"/>
    <p:sldId id="311" r:id="rId45"/>
    <p:sldId id="312" r:id="rId46"/>
    <p:sldId id="29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C9B31A-1DFC-403D-91BA-CE56EF81D0A6}">
          <p14:sldIdLst>
            <p14:sldId id="304"/>
            <p14:sldId id="256"/>
          </p14:sldIdLst>
        </p14:section>
        <p14:section name="Storyboard" id="{EFE405D8-218E-4110-9687-0D4ABCCDB39E}">
          <p14:sldIdLst>
            <p14:sldId id="257"/>
            <p14:sldId id="258"/>
            <p14:sldId id="259"/>
            <p14:sldId id="260"/>
            <p14:sldId id="261"/>
            <p14:sldId id="262"/>
            <p14:sldId id="263"/>
            <p14:sldId id="264"/>
            <p14:sldId id="265"/>
            <p14:sldId id="266"/>
            <p14:sldId id="267"/>
            <p14:sldId id="268"/>
            <p14:sldId id="269"/>
            <p14:sldId id="277"/>
            <p14:sldId id="271"/>
            <p14:sldId id="278"/>
            <p14:sldId id="279"/>
          </p14:sldIdLst>
        </p14:section>
        <p14:section name="User Interface" id="{A7EDA32D-F3C9-4872-B378-40F588F8D9DC}">
          <p14:sldIdLst>
            <p14:sldId id="281"/>
            <p14:sldId id="280"/>
            <p14:sldId id="303"/>
            <p14:sldId id="297"/>
            <p14:sldId id="298"/>
            <p14:sldId id="299"/>
            <p14:sldId id="300"/>
            <p14:sldId id="301"/>
            <p14:sldId id="302"/>
          </p14:sldIdLst>
        </p14:section>
        <p14:section name="Player Controller" id="{E0ED88F9-5AF3-4A3C-90C1-B8E98125A056}">
          <p14:sldIdLst>
            <p14:sldId id="285"/>
            <p14:sldId id="284"/>
            <p14:sldId id="283"/>
            <p14:sldId id="305"/>
          </p14:sldIdLst>
        </p14:section>
        <p14:section name="Level/Environment" id="{6647A561-E806-4D98-A17D-D997A1DEE9E4}">
          <p14:sldIdLst>
            <p14:sldId id="288"/>
            <p14:sldId id="287"/>
            <p14:sldId id="286"/>
            <p14:sldId id="308"/>
          </p14:sldIdLst>
        </p14:section>
        <p14:section name="Enemy AI" id="{455863A6-D7B9-4852-8658-56CBBDFA877C}">
          <p14:sldIdLst>
            <p14:sldId id="291"/>
            <p14:sldId id="306"/>
            <p14:sldId id="289"/>
            <p14:sldId id="307"/>
          </p14:sldIdLst>
        </p14:section>
        <p14:section name="Audio" id="{180ED697-5649-4D27-83B4-1825B3F0D1E1}">
          <p14:sldIdLst>
            <p14:sldId id="294"/>
            <p14:sldId id="309"/>
            <p14:sldId id="310"/>
            <p14:sldId id="311"/>
            <p14:sldId id="312"/>
          </p14:sldIdLst>
        </p14:section>
        <p14:section name="Conclusion" id="{DFF30DA2-0A9A-42E7-9A56-E7262332A487}">
          <p14:sldIdLst>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C0C2"/>
    <a:srgbClr val="F0BC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D659F-79E2-064E-AEED-73D796E8AA1D}" v="553" dt="2024-09-18T21:46:38.157"/>
    <p1510:client id="{2370B8D3-11C1-110D-FDD3-DB3683B5F3F2}" v="524" dt="2024-09-19T01:31:30.120"/>
    <p1510:client id="{49A5B97D-56BA-9665-B6B9-25602F97C713}" v="1231" dt="2024-09-19T01:55:26.942"/>
    <p1510:client id="{A1862FE5-1BD2-4D2D-99FB-6096E058BA3A}" v="40" dt="2024-09-19T04:26:57.865"/>
    <p1510:client id="{A7E1BF6B-23BF-8255-F724-D810DF4E6E03}" v="410" dt="2024-09-18T20:40:05.087"/>
    <p1510:client id="{C180FDEE-FDFD-4DD2-B60D-499651C3E998}" v="1294" dt="2024-09-19T05:07:26.022"/>
    <p1510:client id="{FB34D91D-0574-7862-0C69-3B8FE05E69A1}" v="138" dt="2024-09-19T04:48:28.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34" autoAdjust="0"/>
  </p:normalViewPr>
  <p:slideViewPr>
    <p:cSldViewPr snapToGrid="0">
      <p:cViewPr varScale="1">
        <p:scale>
          <a:sx n="60" d="100"/>
          <a:sy n="60" d="100"/>
        </p:scale>
        <p:origin x="152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117A-3579-4052-9FB9-D993111C1FDA}" type="datetimeFigureOut">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D0AB0-25C4-4D2B-9D44-5E0AF6FEC17A}" type="slidenum">
              <a:t>‹#›</a:t>
            </a:fld>
            <a:endParaRPr lang="en-US"/>
          </a:p>
        </p:txBody>
      </p:sp>
    </p:spTree>
    <p:extLst>
      <p:ext uri="{BB962C8B-B14F-4D97-AF65-F5344CB8AC3E}">
        <p14:creationId xmlns:p14="http://schemas.microsoft.com/office/powerpoint/2010/main" val="260270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"Hero Climb", you play as one of three classes: The Fighter, the Rogue, or the Wizard.</a:t>
            </a:r>
          </a:p>
          <a:p>
            <a:endParaRPr lang="en-US">
              <a:cs typeface="Calibri"/>
            </a:endParaRPr>
          </a:p>
          <a:p>
            <a:r>
              <a:rPr lang="en-US">
                <a:cs typeface="Calibri"/>
              </a:rPr>
              <a:t>You start at the base of the Necromancer's tower, and the goal is to ascend the tower, battling a host of enemies, collecting gold and gems, and increasing your abilities, all in the hopes to defeat the Necromancer.</a:t>
            </a:r>
          </a:p>
        </p:txBody>
      </p:sp>
      <p:sp>
        <p:nvSpPr>
          <p:cNvPr id="4" name="Slide Number Placeholder 3"/>
          <p:cNvSpPr>
            <a:spLocks noGrp="1"/>
          </p:cNvSpPr>
          <p:nvPr>
            <p:ph type="sldNum" sz="quarter" idx="5"/>
          </p:nvPr>
        </p:nvSpPr>
        <p:spPr/>
        <p:txBody>
          <a:bodyPr/>
          <a:lstStyle/>
          <a:p>
            <a:fld id="{E42D0AB0-25C4-4D2B-9D44-5E0AF6FEC17A}" type="slidenum">
              <a:t>16</a:t>
            </a:fld>
            <a:endParaRPr lang="en-US"/>
          </a:p>
        </p:txBody>
      </p:sp>
    </p:spTree>
    <p:extLst>
      <p:ext uri="{BB962C8B-B14F-4D97-AF65-F5344CB8AC3E}">
        <p14:creationId xmlns:p14="http://schemas.microsoft.com/office/powerpoint/2010/main" val="174741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44</a:t>
            </a:fld>
            <a:endParaRPr lang="en-US"/>
          </a:p>
        </p:txBody>
      </p:sp>
    </p:spTree>
    <p:extLst>
      <p:ext uri="{BB962C8B-B14F-4D97-AF65-F5344CB8AC3E}">
        <p14:creationId xmlns:p14="http://schemas.microsoft.com/office/powerpoint/2010/main" val="247904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player controller provides an essential service; it allows the user to exert influence upon the game world. </a:t>
            </a:r>
          </a:p>
          <a:p>
            <a:endParaRPr lang="en-US">
              <a:cs typeface="Calibri"/>
            </a:endParaRPr>
          </a:p>
          <a:p>
            <a:r>
              <a:rPr lang="en-US">
                <a:cs typeface="Calibri"/>
              </a:rPr>
              <a:t>Because the player controller is required to test many elements of the game world, I would put its priority at a 2/5.</a:t>
            </a:r>
          </a:p>
        </p:txBody>
      </p:sp>
      <p:sp>
        <p:nvSpPr>
          <p:cNvPr id="4" name="Slide Number Placeholder 3"/>
          <p:cNvSpPr>
            <a:spLocks noGrp="1"/>
          </p:cNvSpPr>
          <p:nvPr>
            <p:ph type="sldNum" sz="quarter" idx="5"/>
          </p:nvPr>
        </p:nvSpPr>
        <p:spPr/>
        <p:txBody>
          <a:bodyPr/>
          <a:lstStyle/>
          <a:p>
            <a:fld id="{E42D0AB0-25C4-4D2B-9D44-5E0AF6FEC17A}" type="slidenum">
              <a:t>30</a:t>
            </a:fld>
            <a:endParaRPr lang="en-US"/>
          </a:p>
        </p:txBody>
      </p:sp>
    </p:spTree>
    <p:extLst>
      <p:ext uri="{BB962C8B-B14F-4D97-AF65-F5344CB8AC3E}">
        <p14:creationId xmlns:p14="http://schemas.microsoft.com/office/powerpoint/2010/main" val="273381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use case for the player character is relatively simple. It takes input from the user and determines how to move the character sprite and collider.</a:t>
            </a:r>
          </a:p>
          <a:p>
            <a:r>
              <a:rPr lang="en-US">
                <a:cs typeface="Calibri"/>
              </a:rPr>
              <a:t>The different hero classes will be instantiated by taking methods from a default player controller, then extending the attack and interact actions to make the different hero classes feel different. The interact action takes input from the environment to see if the player is touching a pipe or a shop, then sends the relevant signal to either allow the character sprite and collider to move along the pipe or open the shop HUD, whichever is relevant.</a:t>
            </a:r>
          </a:p>
          <a:p>
            <a:endParaRPr lang="en-US">
              <a:cs typeface="Calibri"/>
            </a:endParaRPr>
          </a:p>
          <a:p>
            <a:r>
              <a:rPr lang="en-US">
                <a:cs typeface="Calibri"/>
              </a:rPr>
              <a:t>On a scale of 1-10, 10 being the most complex, I'd give the player controller a 5/10. The most difficult part will be detecting and correctly linking the parts of the environment that we need to be aware of.</a:t>
            </a:r>
          </a:p>
          <a:p>
            <a:endParaRPr lang="en-US">
              <a:cs typeface="Calibri"/>
            </a:endParaRPr>
          </a:p>
          <a:p>
            <a:r>
              <a:rPr lang="en-US">
                <a:cs typeface="Calibri"/>
              </a:rPr>
              <a:t>That being said, are there any questions?</a:t>
            </a:r>
          </a:p>
        </p:txBody>
      </p:sp>
      <p:sp>
        <p:nvSpPr>
          <p:cNvPr id="4" name="Slide Number Placeholder 3"/>
          <p:cNvSpPr>
            <a:spLocks noGrp="1"/>
          </p:cNvSpPr>
          <p:nvPr>
            <p:ph type="sldNum" sz="quarter" idx="5"/>
          </p:nvPr>
        </p:nvSpPr>
        <p:spPr/>
        <p:txBody>
          <a:bodyPr/>
          <a:lstStyle/>
          <a:p>
            <a:fld id="{E42D0AB0-25C4-4D2B-9D44-5E0AF6FEC17A}" type="slidenum">
              <a:rPr lang="en-US"/>
              <a:t>31</a:t>
            </a:fld>
            <a:endParaRPr lang="en-US"/>
          </a:p>
        </p:txBody>
      </p:sp>
    </p:spTree>
    <p:extLst>
      <p:ext uri="{BB962C8B-B14F-4D97-AF65-F5344CB8AC3E}">
        <p14:creationId xmlns:p14="http://schemas.microsoft.com/office/powerpoint/2010/main" val="361955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Templating out a class for the player controller, the default player controller would have a private method built into Godot called "</a:t>
            </a:r>
            <a:r>
              <a:rPr lang="en-US" dirty="0" err="1">
                <a:cs typeface="Calibri"/>
              </a:rPr>
              <a:t>move_and_slide</a:t>
            </a:r>
            <a:r>
              <a:rPr lang="en-US" dirty="0">
                <a:cs typeface="Calibri"/>
              </a:rPr>
              <a:t>". </a:t>
            </a:r>
            <a:r>
              <a:rPr lang="en-US">
                <a:cs typeface="Calibri"/>
              </a:rPr>
              <a:t>This causes the player character to be moved by vectors rather than by direct positioning, and is essential for an easy player controller. </a:t>
            </a:r>
            <a:r>
              <a:rPr lang="en-US" dirty="0">
                <a:cs typeface="Calibri"/>
              </a:rPr>
              <a:t>It also has a public </a:t>
            </a:r>
            <a:r>
              <a:rPr lang="en-US" dirty="0" err="1">
                <a:cs typeface="Calibri"/>
              </a:rPr>
              <a:t>readonly</a:t>
            </a:r>
            <a:r>
              <a:rPr lang="en-US" dirty="0">
                <a:cs typeface="Calibri"/>
              </a:rPr>
              <a:t> </a:t>
            </a:r>
            <a:r>
              <a:rPr lang="en-US" dirty="0" err="1">
                <a:cs typeface="Calibri"/>
              </a:rPr>
              <a:t>enum</a:t>
            </a:r>
            <a:r>
              <a:rPr lang="en-US" dirty="0">
                <a:cs typeface="Calibri"/>
              </a:rPr>
              <a:t> called </a:t>
            </a:r>
            <a:r>
              <a:rPr lang="en-US" dirty="0" err="1">
                <a:cs typeface="Calibri"/>
              </a:rPr>
              <a:t>ClassType</a:t>
            </a:r>
            <a:r>
              <a:rPr lang="en-US" dirty="0">
                <a:cs typeface="Calibri"/>
              </a:rPr>
              <a:t> that can be called to determine what hero class the player is using. </a:t>
            </a:r>
            <a:r>
              <a:rPr lang="en-US" dirty="0" err="1">
                <a:cs typeface="Calibri"/>
              </a:rPr>
              <a:t>movementInput</a:t>
            </a:r>
            <a:r>
              <a:rPr lang="en-US" dirty="0">
                <a:cs typeface="Calibri"/>
              </a:rPr>
              <a:t> and </a:t>
            </a:r>
            <a:r>
              <a:rPr lang="en-US" dirty="0" err="1">
                <a:cs typeface="Calibri"/>
              </a:rPr>
              <a:t>actionInput</a:t>
            </a:r>
            <a:r>
              <a:rPr lang="en-US" dirty="0">
                <a:cs typeface="Calibri"/>
              </a:rPr>
              <a:t> both are partial methods, meaning that they can be templated in the default class and finished in the included class. </a:t>
            </a:r>
            <a:r>
              <a:rPr lang="en-US" dirty="0" err="1">
                <a:cs typeface="Calibri"/>
              </a:rPr>
              <a:t>movementInput</a:t>
            </a:r>
            <a:r>
              <a:rPr lang="en-US" dirty="0">
                <a:cs typeface="Calibri"/>
              </a:rPr>
              <a:t> handles movement (</a:t>
            </a:r>
            <a:r>
              <a:rPr lang="en-US" dirty="0" err="1">
                <a:cs typeface="Calibri"/>
              </a:rPr>
              <a:t>whoah</a:t>
            </a:r>
            <a:r>
              <a:rPr lang="en-US" dirty="0">
                <a:cs typeface="Calibri"/>
              </a:rPr>
              <a:t>) and </a:t>
            </a:r>
            <a:r>
              <a:rPr lang="en-US" dirty="0" err="1">
                <a:cs typeface="Calibri"/>
              </a:rPr>
              <a:t>actionInput</a:t>
            </a:r>
            <a:r>
              <a:rPr lang="en-US" dirty="0">
                <a:cs typeface="Calibri"/>
              </a:rPr>
              <a:t> handles the interact and attack buttons.</a:t>
            </a:r>
          </a:p>
          <a:p>
            <a:endParaRPr lang="en-US" dirty="0">
              <a:cs typeface="Calibri"/>
            </a:endParaRPr>
          </a:p>
          <a:p>
            <a:r>
              <a:rPr lang="en-US" dirty="0">
                <a:cs typeface="Calibri"/>
              </a:rPr>
              <a:t>For each of the Fighter, the Rogue, and the Wizard each finish the </a:t>
            </a:r>
            <a:r>
              <a:rPr lang="en-US" dirty="0" err="1">
                <a:cs typeface="Calibri"/>
              </a:rPr>
              <a:t>movementInput</a:t>
            </a:r>
            <a:r>
              <a:rPr lang="en-US" dirty="0">
                <a:cs typeface="Calibri"/>
              </a:rPr>
              <a:t> and </a:t>
            </a:r>
            <a:r>
              <a:rPr lang="en-US" dirty="0" err="1">
                <a:cs typeface="Calibri"/>
              </a:rPr>
              <a:t>actionInput</a:t>
            </a:r>
            <a:r>
              <a:rPr lang="en-US" dirty="0">
                <a:cs typeface="Calibri"/>
              </a:rPr>
              <a:t> method in their own respective manner, </a:t>
            </a:r>
            <a:r>
              <a:rPr lang="en-US" dirty="0" err="1">
                <a:cs typeface="Calibri"/>
              </a:rPr>
              <a:t>movementInput</a:t>
            </a:r>
            <a:r>
              <a:rPr lang="en-US" dirty="0">
                <a:cs typeface="Calibri"/>
              </a:rPr>
              <a:t> being augmented by the Fighter's shield bash and the Rogue's Pipe Climb, and </a:t>
            </a:r>
            <a:r>
              <a:rPr lang="en-US" dirty="0" err="1">
                <a:cs typeface="Calibri"/>
              </a:rPr>
              <a:t>actionInput</a:t>
            </a:r>
            <a:r>
              <a:rPr lang="en-US" dirty="0">
                <a:cs typeface="Calibri"/>
              </a:rPr>
              <a:t> gets augmented by the Wizard's Fireball attack.</a:t>
            </a:r>
          </a:p>
          <a:p>
            <a:endParaRPr lang="en-US" dirty="0">
              <a:cs typeface="Calibri"/>
            </a:endParaRPr>
          </a:p>
          <a:p>
            <a:r>
              <a:rPr lang="en-US" dirty="0">
                <a:cs typeface="Calibri"/>
              </a:rPr>
              <a:t>Are there any questions about the Player Controller?</a:t>
            </a:r>
          </a:p>
        </p:txBody>
      </p:sp>
      <p:sp>
        <p:nvSpPr>
          <p:cNvPr id="4" name="Slide Number Placeholder 3"/>
          <p:cNvSpPr>
            <a:spLocks noGrp="1"/>
          </p:cNvSpPr>
          <p:nvPr>
            <p:ph type="sldNum" sz="quarter" idx="5"/>
          </p:nvPr>
        </p:nvSpPr>
        <p:spPr/>
        <p:txBody>
          <a:bodyPr/>
          <a:lstStyle/>
          <a:p>
            <a:fld id="{E42D0AB0-25C4-4D2B-9D44-5E0AF6FEC17A}" type="slidenum">
              <a:t>32</a:t>
            </a:fld>
            <a:endParaRPr lang="en-US"/>
          </a:p>
        </p:txBody>
      </p:sp>
    </p:spTree>
    <p:extLst>
      <p:ext uri="{BB962C8B-B14F-4D97-AF65-F5344CB8AC3E}">
        <p14:creationId xmlns:p14="http://schemas.microsoft.com/office/powerpoint/2010/main" val="241558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 is the area in which the player and enemies will be able to move around and interact with each other and other features.</a:t>
            </a:r>
          </a:p>
          <a:p>
            <a:r>
              <a:rPr lang="en-US" dirty="0"/>
              <a:t>The environment will be procedurally generated, to increase the unpredictability and </a:t>
            </a:r>
            <a:r>
              <a:rPr lang="en-US" dirty="0" err="1"/>
              <a:t>replayability</a:t>
            </a:r>
            <a:r>
              <a:rPr lang="en-US" dirty="0"/>
              <a:t> of the game.</a:t>
            </a:r>
          </a:p>
          <a:p>
            <a:r>
              <a:rPr lang="en-US" dirty="0"/>
              <a:t>The environment is central to the overall design of the game, because it is the space in which nearly every other feature of the game interacts. </a:t>
            </a:r>
          </a:p>
          <a:p>
            <a:r>
              <a:rPr lang="en-US" dirty="0"/>
              <a:t>Because of this, it is the feature with the highest priority.</a:t>
            </a:r>
          </a:p>
        </p:txBody>
      </p:sp>
      <p:sp>
        <p:nvSpPr>
          <p:cNvPr id="4" name="Slide Number Placeholder 3"/>
          <p:cNvSpPr>
            <a:spLocks noGrp="1"/>
          </p:cNvSpPr>
          <p:nvPr>
            <p:ph type="sldNum" sz="quarter" idx="5"/>
          </p:nvPr>
        </p:nvSpPr>
        <p:spPr/>
        <p:txBody>
          <a:bodyPr/>
          <a:lstStyle/>
          <a:p>
            <a:fld id="{E42D0AB0-25C4-4D2B-9D44-5E0AF6FEC17A}" type="slidenum">
              <a:rPr lang="en-US" smtClean="0"/>
              <a:t>34</a:t>
            </a:fld>
            <a:endParaRPr lang="en-US"/>
          </a:p>
        </p:txBody>
      </p:sp>
    </p:spTree>
    <p:extLst>
      <p:ext uri="{BB962C8B-B14F-4D97-AF65-F5344CB8AC3E}">
        <p14:creationId xmlns:p14="http://schemas.microsoft.com/office/powerpoint/2010/main" val="99567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basic use case for how the player interacts with the environment.</a:t>
            </a:r>
          </a:p>
          <a:p>
            <a:r>
              <a:rPr lang="en-US" dirty="0"/>
              <a:t>The player can buy things at the shop, or the player can fall in the lava and die, or the player can climb the tower.</a:t>
            </a:r>
          </a:p>
          <a:p>
            <a:r>
              <a:rPr lang="en-US" dirty="0"/>
              <a:t>Climbing the tower could mean jumping on platforms to get higher, or it could include using class abilities. The class abilities would obviously vary based on the player's class.</a:t>
            </a:r>
          </a:p>
          <a:p>
            <a:endParaRPr lang="en-US" dirty="0"/>
          </a:p>
          <a:p>
            <a:r>
              <a:rPr lang="en-US" dirty="0"/>
              <a:t>In terms of complexity, I would give the environment an 8/10. As simple as the use cases are, there’s a lot of groundwork that has to go into the environment to make sure every things works together properly.</a:t>
            </a:r>
          </a:p>
        </p:txBody>
      </p:sp>
      <p:sp>
        <p:nvSpPr>
          <p:cNvPr id="4" name="Slide Number Placeholder 3"/>
          <p:cNvSpPr>
            <a:spLocks noGrp="1"/>
          </p:cNvSpPr>
          <p:nvPr>
            <p:ph type="sldNum" sz="quarter" idx="5"/>
          </p:nvPr>
        </p:nvSpPr>
        <p:spPr/>
        <p:txBody>
          <a:bodyPr/>
          <a:lstStyle/>
          <a:p>
            <a:fld id="{E42D0AB0-25C4-4D2B-9D44-5E0AF6FEC17A}" type="slidenum">
              <a:rPr lang="en-US" smtClean="0"/>
              <a:t>35</a:t>
            </a:fld>
            <a:endParaRPr lang="en-US"/>
          </a:p>
        </p:txBody>
      </p:sp>
    </p:spTree>
    <p:extLst>
      <p:ext uri="{BB962C8B-B14F-4D97-AF65-F5344CB8AC3E}">
        <p14:creationId xmlns:p14="http://schemas.microsoft.com/office/powerpoint/2010/main" val="395635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36</a:t>
            </a:fld>
            <a:endParaRPr lang="en-US"/>
          </a:p>
        </p:txBody>
      </p:sp>
    </p:spTree>
    <p:extLst>
      <p:ext uri="{BB962C8B-B14F-4D97-AF65-F5344CB8AC3E}">
        <p14:creationId xmlns:p14="http://schemas.microsoft.com/office/powerpoint/2010/main" val="22684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Templating out a class for the player controller, the default player controller would have a private method built into Godot called "</a:t>
            </a:r>
            <a:r>
              <a:rPr lang="en-US" err="1">
                <a:cs typeface="Calibri"/>
              </a:rPr>
              <a:t>move_and_slide</a:t>
            </a:r>
            <a:r>
              <a:rPr lang="en-US">
                <a:cs typeface="Calibri"/>
              </a:rPr>
              <a:t>". This causes the player character to be moved by vectors rather than by direct positioning,  and is essential for an easy player controller. It also has a public </a:t>
            </a:r>
            <a:r>
              <a:rPr lang="en-US" err="1">
                <a:cs typeface="Calibri"/>
              </a:rPr>
              <a:t>readonly</a:t>
            </a:r>
            <a:r>
              <a:rPr lang="en-US">
                <a:cs typeface="Calibri"/>
              </a:rPr>
              <a:t> </a:t>
            </a:r>
            <a:r>
              <a:rPr lang="en-US" err="1">
                <a:cs typeface="Calibri"/>
              </a:rPr>
              <a:t>enum</a:t>
            </a:r>
            <a:r>
              <a:rPr lang="en-US">
                <a:cs typeface="Calibri"/>
              </a:rPr>
              <a:t> called </a:t>
            </a:r>
            <a:r>
              <a:rPr lang="en-US" err="1">
                <a:cs typeface="Calibri"/>
              </a:rPr>
              <a:t>ClassType</a:t>
            </a:r>
            <a:r>
              <a:rPr lang="en-US">
                <a:cs typeface="Calibri"/>
              </a:rPr>
              <a:t> that can be called to determine what hero class the player is using. </a:t>
            </a:r>
            <a:r>
              <a:rPr lang="en-US" err="1">
                <a:cs typeface="Calibri"/>
              </a:rPr>
              <a:t>movementInput</a:t>
            </a:r>
            <a:r>
              <a:rPr lang="en-US">
                <a:cs typeface="Calibri"/>
              </a:rPr>
              <a:t> and </a:t>
            </a:r>
            <a:r>
              <a:rPr lang="en-US" err="1">
                <a:cs typeface="Calibri"/>
              </a:rPr>
              <a:t>actionInput</a:t>
            </a:r>
            <a:r>
              <a:rPr lang="en-US">
                <a:cs typeface="Calibri"/>
              </a:rPr>
              <a:t> both are partial methods, meaning that they can be templated in the default class and finished in the included class. </a:t>
            </a:r>
            <a:r>
              <a:rPr lang="en-US" err="1">
                <a:cs typeface="Calibri"/>
              </a:rPr>
              <a:t>movementInput</a:t>
            </a:r>
            <a:r>
              <a:rPr lang="en-US">
                <a:cs typeface="Calibri"/>
              </a:rPr>
              <a:t> handles movement (</a:t>
            </a:r>
            <a:r>
              <a:rPr lang="en-US" err="1">
                <a:cs typeface="Calibri"/>
              </a:rPr>
              <a:t>whoah</a:t>
            </a:r>
            <a:r>
              <a:rPr lang="en-US">
                <a:cs typeface="Calibri"/>
              </a:rPr>
              <a:t>) and </a:t>
            </a:r>
            <a:r>
              <a:rPr lang="en-US" err="1">
                <a:cs typeface="Calibri"/>
              </a:rPr>
              <a:t>actionInput</a:t>
            </a:r>
            <a:r>
              <a:rPr lang="en-US">
                <a:cs typeface="Calibri"/>
              </a:rPr>
              <a:t> handles the interact and attack buttons.</a:t>
            </a:r>
          </a:p>
          <a:p>
            <a:endParaRPr lang="en-US">
              <a:cs typeface="Calibri"/>
            </a:endParaRPr>
          </a:p>
          <a:p>
            <a:r>
              <a:rPr lang="en-US">
                <a:cs typeface="Calibri"/>
              </a:rPr>
              <a:t>For each of the Fighter, the Rogue, and the Wizard each finish the </a:t>
            </a:r>
            <a:r>
              <a:rPr lang="en-US" err="1">
                <a:cs typeface="Calibri"/>
              </a:rPr>
              <a:t>movementInput</a:t>
            </a:r>
            <a:r>
              <a:rPr lang="en-US">
                <a:cs typeface="Calibri"/>
              </a:rPr>
              <a:t> and </a:t>
            </a:r>
            <a:r>
              <a:rPr lang="en-US" err="1">
                <a:cs typeface="Calibri"/>
              </a:rPr>
              <a:t>actionInput</a:t>
            </a:r>
            <a:r>
              <a:rPr lang="en-US">
                <a:cs typeface="Calibri"/>
              </a:rPr>
              <a:t> method in their own respective manner, </a:t>
            </a:r>
            <a:r>
              <a:rPr lang="en-US" err="1">
                <a:cs typeface="Calibri"/>
              </a:rPr>
              <a:t>movementInput</a:t>
            </a:r>
            <a:r>
              <a:rPr lang="en-US">
                <a:cs typeface="Calibri"/>
              </a:rPr>
              <a:t> being augmented by the Fighter's shield bash and the Rogue's Pipe Climb, and </a:t>
            </a:r>
            <a:r>
              <a:rPr lang="en-US" err="1">
                <a:cs typeface="Calibri"/>
              </a:rPr>
              <a:t>actionInput</a:t>
            </a:r>
            <a:r>
              <a:rPr lang="en-US">
                <a:cs typeface="Calibri"/>
              </a:rPr>
              <a:t> gets augmented by the Wizard's Fireball attack.</a:t>
            </a:r>
          </a:p>
        </p:txBody>
      </p:sp>
      <p:sp>
        <p:nvSpPr>
          <p:cNvPr id="4" name="Slide Number Placeholder 3"/>
          <p:cNvSpPr>
            <a:spLocks noGrp="1"/>
          </p:cNvSpPr>
          <p:nvPr>
            <p:ph type="sldNum" sz="quarter" idx="5"/>
          </p:nvPr>
        </p:nvSpPr>
        <p:spPr/>
        <p:txBody>
          <a:bodyPr/>
          <a:lstStyle/>
          <a:p>
            <a:fld id="{E42D0AB0-25C4-4D2B-9D44-5E0AF6FEC17A}" type="slidenum">
              <a:t>40</a:t>
            </a:fld>
            <a:endParaRPr lang="en-US"/>
          </a:p>
        </p:txBody>
      </p:sp>
    </p:spTree>
    <p:extLst>
      <p:ext uri="{BB962C8B-B14F-4D97-AF65-F5344CB8AC3E}">
        <p14:creationId xmlns:p14="http://schemas.microsoft.com/office/powerpoint/2010/main" val="235952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42</a:t>
            </a:fld>
            <a:endParaRPr lang="en-US"/>
          </a:p>
        </p:txBody>
      </p:sp>
    </p:spTree>
    <p:extLst>
      <p:ext uri="{BB962C8B-B14F-4D97-AF65-F5344CB8AC3E}">
        <p14:creationId xmlns:p14="http://schemas.microsoft.com/office/powerpoint/2010/main" val="148662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492AF-1B66-1F68-C649-F52DCC0CE8FD}"/>
              </a:ext>
            </a:extLst>
          </p:cNvPr>
          <p:cNvSpPr txBox="1"/>
          <p:nvPr/>
        </p:nvSpPr>
        <p:spPr>
          <a:xfrm>
            <a:off x="1234972" y="803475"/>
            <a:ext cx="929948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Introduce Self</a:t>
            </a:r>
            <a:endParaRPr lang="en-US"/>
          </a:p>
          <a:p>
            <a:r>
              <a:rPr lang="en-US">
                <a:ea typeface="+mn-lt"/>
                <a:cs typeface="+mn-lt"/>
              </a:rPr>
              <a:t>&gt; Note what each member is working on</a:t>
            </a:r>
            <a:endParaRPr lang="en-US"/>
          </a:p>
          <a:p>
            <a:r>
              <a:rPr lang="en-US">
                <a:ea typeface="+mn-lt"/>
                <a:cs typeface="+mn-lt"/>
              </a:rPr>
              <a:t>Brief Introduction</a:t>
            </a:r>
            <a:endParaRPr lang="en-US"/>
          </a:p>
          <a:p>
            <a:r>
              <a:rPr lang="en-US">
                <a:ea typeface="+mn-lt"/>
                <a:cs typeface="+mn-lt"/>
              </a:rPr>
              <a:t>&gt; Name</a:t>
            </a:r>
            <a:endParaRPr lang="en-US"/>
          </a:p>
          <a:p>
            <a:r>
              <a:rPr lang="en-US">
                <a:ea typeface="+mn-lt"/>
                <a:cs typeface="+mn-lt"/>
              </a:rPr>
              <a:t>&gt; Goal</a:t>
            </a:r>
            <a:endParaRPr lang="en-US"/>
          </a:p>
          <a:p>
            <a:r>
              <a:rPr lang="en-US">
                <a:ea typeface="+mn-lt"/>
                <a:cs typeface="+mn-lt"/>
              </a:rPr>
              <a:t>&gt; Story</a:t>
            </a:r>
            <a:endParaRPr lang="en-US"/>
          </a:p>
          <a:p>
            <a:r>
              <a:rPr lang="en-US">
                <a:ea typeface="+mn-lt"/>
                <a:cs typeface="+mn-lt"/>
              </a:rPr>
              <a:t>  &gt; Who presents the storyboard?</a:t>
            </a:r>
            <a:endParaRPr lang="en-US"/>
          </a:p>
          <a:p>
            <a:r>
              <a:rPr lang="en-US">
                <a:ea typeface="+mn-lt"/>
                <a:cs typeface="+mn-lt"/>
              </a:rPr>
              <a:t>Context Diagram</a:t>
            </a:r>
            <a:endParaRPr lang="en-US"/>
          </a:p>
          <a:p>
            <a:r>
              <a:rPr lang="en-US">
                <a:ea typeface="+mn-lt"/>
                <a:cs typeface="+mn-lt"/>
              </a:rPr>
              <a:t>Diagram 0</a:t>
            </a:r>
            <a:endParaRPr lang="en-US"/>
          </a:p>
          <a:p>
            <a:r>
              <a:rPr lang="en-US">
                <a:ea typeface="+mn-lt"/>
                <a:cs typeface="+mn-lt"/>
              </a:rPr>
              <a:t>Global Use Case</a:t>
            </a:r>
            <a:endParaRPr lang="en-US"/>
          </a:p>
          <a:p>
            <a:r>
              <a:rPr lang="en-US">
                <a:ea typeface="+mn-lt"/>
                <a:cs typeface="+mn-lt"/>
              </a:rPr>
              <a:t>&gt; Involves all members</a:t>
            </a:r>
            <a:endParaRPr lang="en-US"/>
          </a:p>
          <a:p>
            <a:r>
              <a:rPr lang="en-US">
                <a:ea typeface="+mn-lt"/>
                <a:cs typeface="+mn-lt"/>
              </a:rPr>
              <a:t>&gt; Shows what data is passed between sub-systems</a:t>
            </a:r>
            <a:endParaRPr lang="en-US"/>
          </a:p>
          <a:p>
            <a:r>
              <a:rPr lang="en-US">
                <a:ea typeface="+mn-lt"/>
                <a:cs typeface="+mn-lt"/>
              </a:rPr>
              <a:t>Individual Presentation</a:t>
            </a:r>
            <a:endParaRPr lang="en-US"/>
          </a:p>
          <a:p>
            <a:r>
              <a:rPr lang="en-US">
                <a:ea typeface="+mn-lt"/>
                <a:cs typeface="+mn-lt"/>
              </a:rPr>
              <a:t>&gt; Introduce Feature</a:t>
            </a:r>
            <a:endParaRPr lang="en-US"/>
          </a:p>
          <a:p>
            <a:r>
              <a:rPr lang="en-US">
                <a:ea typeface="+mn-lt"/>
                <a:cs typeface="+mn-lt"/>
              </a:rPr>
              <a:t>   &gt; Explain role in overall project</a:t>
            </a:r>
            <a:endParaRPr lang="en-US"/>
          </a:p>
          <a:p>
            <a:r>
              <a:rPr lang="en-US">
                <a:ea typeface="+mn-lt"/>
                <a:cs typeface="+mn-lt"/>
              </a:rPr>
              <a:t>   &gt; Explain feature priority</a:t>
            </a:r>
            <a:endParaRPr lang="en-US"/>
          </a:p>
          <a:p>
            <a:r>
              <a:rPr lang="en-US">
                <a:ea typeface="+mn-lt"/>
                <a:cs typeface="+mn-lt"/>
              </a:rPr>
              <a:t>&gt; Walk through use case and class diagrams</a:t>
            </a:r>
            <a:endParaRPr lang="en-US"/>
          </a:p>
          <a:p>
            <a:r>
              <a:rPr lang="en-US">
                <a:ea typeface="+mn-lt"/>
                <a:cs typeface="+mn-lt"/>
              </a:rPr>
              <a:t>&gt; Estimate the complexity of the work relative to the other features</a:t>
            </a:r>
            <a:endParaRPr lang="en-US"/>
          </a:p>
          <a:p>
            <a:r>
              <a:rPr lang="en-US">
                <a:ea typeface="+mn-lt"/>
                <a:cs typeface="+mn-lt"/>
              </a:rPr>
              <a:t>&gt; Answer Questions</a:t>
            </a:r>
            <a:endParaRPr lang="en-US"/>
          </a:p>
        </p:txBody>
      </p:sp>
    </p:spTree>
    <p:extLst>
      <p:ext uri="{BB962C8B-B14F-4D97-AF65-F5344CB8AC3E}">
        <p14:creationId xmlns:p14="http://schemas.microsoft.com/office/powerpoint/2010/main" val="266328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holding a staff and a green creature in a building&#10;&#10;Description automatically generated">
            <a:extLst>
              <a:ext uri="{FF2B5EF4-FFF2-40B4-BE49-F238E27FC236}">
                <a16:creationId xmlns:a16="http://schemas.microsoft.com/office/drawing/2014/main" id="{A4B57159-105F-F90B-6E66-B83E1B74B81F}"/>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Wizard's magical prowess allows him to attack at a range.</a:t>
            </a:r>
          </a:p>
        </p:txBody>
      </p:sp>
      <p:pic>
        <p:nvPicPr>
          <p:cNvPr id="5" name="Picture 4" descr="A computer keyboard with yellow letters&#10;&#10;Description automatically generated">
            <a:extLst>
              <a:ext uri="{FF2B5EF4-FFF2-40B4-BE49-F238E27FC236}">
                <a16:creationId xmlns:a16="http://schemas.microsoft.com/office/drawing/2014/main" id="{35CCE07C-9CE0-AAEC-99EC-C146F13B43E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58408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holding a lamp with a blue light coming out of the lamp&#10;&#10;Description automatically generated">
            <a:extLst>
              <a:ext uri="{FF2B5EF4-FFF2-40B4-BE49-F238E27FC236}">
                <a16:creationId xmlns:a16="http://schemas.microsoft.com/office/drawing/2014/main" id="{26B0AD3C-BE38-358B-0280-994C449F385D}"/>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Wizard finds a brass lamp, summoning a Genie from within.</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3CBACDA3-1E0B-E4F6-5DB6-598F4889DE6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06979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around a statue&#10;&#10;Description automatically generated">
            <a:extLst>
              <a:ext uri="{FF2B5EF4-FFF2-40B4-BE49-F238E27FC236}">
                <a16:creationId xmlns:a16="http://schemas.microsoft.com/office/drawing/2014/main" id="{2AE0E2E7-A33E-508A-BD89-70CB78369742}"/>
              </a:ext>
            </a:extLst>
          </p:cNvPr>
          <p:cNvPicPr>
            <a:picLocks noGrp="1" noChangeAspect="1"/>
          </p:cNvPicPr>
          <p:nvPr>
            <p:ph idx="1"/>
          </p:nvPr>
        </p:nvPicPr>
        <p:blipFill>
          <a:blip r:embed="rId2"/>
          <a:srcRect r="1109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Genie takes the parties accumulated loot, trading it for magical enhancements.</a:t>
            </a:r>
          </a:p>
        </p:txBody>
      </p:sp>
      <p:pic>
        <p:nvPicPr>
          <p:cNvPr id="5" name="Picture 4" descr="A computer keyboard with yellow letters&#10;&#10;Description automatically generated">
            <a:extLst>
              <a:ext uri="{FF2B5EF4-FFF2-40B4-BE49-F238E27FC236}">
                <a16:creationId xmlns:a16="http://schemas.microsoft.com/office/drawing/2014/main" id="{E5E97EC2-6932-6782-747D-CEAEB21313E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50155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cartoon of a character in a black robe&#10;&#10;Description automatically generated">
            <a:extLst>
              <a:ext uri="{FF2B5EF4-FFF2-40B4-BE49-F238E27FC236}">
                <a16:creationId xmlns:a16="http://schemas.microsoft.com/office/drawing/2014/main" id="{9D9360D2-49E7-C046-38B2-4A0A20483DAE}"/>
              </a:ext>
            </a:extLst>
          </p:cNvPr>
          <p:cNvPicPr>
            <a:picLocks noGrp="1" noChangeAspect="1"/>
          </p:cNvPicPr>
          <p:nvPr>
            <p:ph idx="1"/>
          </p:nvPr>
        </p:nvPicPr>
        <p:blipFill>
          <a:blip r:embed="rId2"/>
          <a:srcRect l="1320" r="977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Reaching the tower's heights, they challenge the Necromancer.</a:t>
            </a:r>
          </a:p>
        </p:txBody>
      </p:sp>
      <p:pic>
        <p:nvPicPr>
          <p:cNvPr id="5" name="Picture 4" descr="A computer keyboard with yellow letters&#10;&#10;Description automatically generated">
            <a:extLst>
              <a:ext uri="{FF2B5EF4-FFF2-40B4-BE49-F238E27FC236}">
                <a16:creationId xmlns:a16="http://schemas.microsoft.com/office/drawing/2014/main" id="{02716B1E-FB3A-52EE-0C10-3F5E8C8D7D9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57894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on a ledge with a moon in the background&#10;&#10;Description automatically generated">
            <a:extLst>
              <a:ext uri="{FF2B5EF4-FFF2-40B4-BE49-F238E27FC236}">
                <a16:creationId xmlns:a16="http://schemas.microsoft.com/office/drawing/2014/main" id="{DC8CBDD5-DA33-4A46-3E37-C52FD2FB0570}"/>
              </a:ext>
            </a:extLst>
          </p:cNvPr>
          <p:cNvPicPr>
            <a:picLocks noGrp="1" noChangeAspect="1"/>
          </p:cNvPicPr>
          <p:nvPr>
            <p:ph idx="1"/>
          </p:nvPr>
        </p:nvPicPr>
        <p:blipFill>
          <a:blip r:embed="rId2"/>
          <a:srcRect l="9682" r="1408"/>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slay the Necromancer.</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3A352276-AF00-BE6D-3091-BEEC0B45E4D2}"/>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87494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Two men in black robes standing in a cave with a castle in the background&#10;&#10;Description automatically generated">
            <a:extLst>
              <a:ext uri="{FF2B5EF4-FFF2-40B4-BE49-F238E27FC236}">
                <a16:creationId xmlns:a16="http://schemas.microsoft.com/office/drawing/2014/main" id="{9631F535-CFC8-88DC-3CD3-C598A5545FD1}"/>
              </a:ext>
            </a:extLst>
          </p:cNvPr>
          <p:cNvPicPr>
            <a:picLocks noGrp="1" noChangeAspect="1"/>
          </p:cNvPicPr>
          <p:nvPr>
            <p:ph idx="1"/>
          </p:nvPr>
        </p:nvPicPr>
        <p:blipFill>
          <a:blip r:embed="rId2"/>
          <a:srcRect l="5635" r="5456"/>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With the necromancer dead, the lava falls away, and our heroes celebrate!</a:t>
            </a:r>
          </a:p>
        </p:txBody>
      </p:sp>
      <p:pic>
        <p:nvPicPr>
          <p:cNvPr id="5" name="Picture 4" descr="A computer keyboard with yellow letters&#10;&#10;Description automatically generated">
            <a:extLst>
              <a:ext uri="{FF2B5EF4-FFF2-40B4-BE49-F238E27FC236}">
                <a16:creationId xmlns:a16="http://schemas.microsoft.com/office/drawing/2014/main" id="{C8FF14CF-C892-F602-DFAB-FF221992C9DE}"/>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70786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E329-5564-08EF-7271-2B056CACB8CF}"/>
              </a:ext>
            </a:extLst>
          </p:cNvPr>
          <p:cNvSpPr>
            <a:spLocks noGrp="1"/>
          </p:cNvSpPr>
          <p:nvPr>
            <p:ph type="title"/>
          </p:nvPr>
        </p:nvSpPr>
        <p:spPr/>
        <p:txBody>
          <a:bodyPr/>
          <a:lstStyle/>
          <a:p>
            <a:r>
              <a:rPr lang="en-US"/>
              <a:t>Hero Climb</a:t>
            </a:r>
          </a:p>
        </p:txBody>
      </p:sp>
      <p:sp>
        <p:nvSpPr>
          <p:cNvPr id="3" name="Content Placeholder 2">
            <a:extLst>
              <a:ext uri="{FF2B5EF4-FFF2-40B4-BE49-F238E27FC236}">
                <a16:creationId xmlns:a16="http://schemas.microsoft.com/office/drawing/2014/main" id="{6F830E90-6ED8-7BA0-1B07-65E11FB56991}"/>
              </a:ext>
            </a:extLst>
          </p:cNvPr>
          <p:cNvSpPr>
            <a:spLocks noGrp="1"/>
          </p:cNvSpPr>
          <p:nvPr>
            <p:ph idx="1"/>
          </p:nvPr>
        </p:nvSpPr>
        <p:spPr/>
        <p:txBody>
          <a:bodyPr vert="horz" lIns="91440" tIns="45720" rIns="91440" bIns="45720" rtlCol="0" anchor="t">
            <a:normAutofit lnSpcReduction="10000"/>
          </a:bodyPr>
          <a:lstStyle/>
          <a:p>
            <a:r>
              <a:rPr lang="en-US"/>
              <a:t>Hero Classes</a:t>
            </a:r>
          </a:p>
          <a:p>
            <a:pPr lvl="1">
              <a:buFont typeface="Courier New" panose="020B0604020202020204" pitchFamily="34" charset="0"/>
              <a:buChar char="o"/>
            </a:pPr>
            <a:r>
              <a:rPr lang="en-US"/>
              <a:t>The Fighter</a:t>
            </a:r>
          </a:p>
          <a:p>
            <a:pPr lvl="1">
              <a:buFont typeface="Courier New" panose="020B0604020202020204" pitchFamily="34" charset="0"/>
              <a:buChar char="o"/>
            </a:pPr>
            <a:r>
              <a:rPr lang="en-US"/>
              <a:t>The Rogue</a:t>
            </a:r>
          </a:p>
          <a:p>
            <a:pPr lvl="1">
              <a:buFont typeface="Courier New" panose="020B0604020202020204" pitchFamily="34" charset="0"/>
              <a:buChar char="o"/>
            </a:pPr>
            <a:r>
              <a:rPr lang="en-US"/>
              <a:t>The Wizard</a:t>
            </a:r>
          </a:p>
          <a:p>
            <a:r>
              <a:rPr lang="en-US"/>
              <a:t>The Goal: Ascend the Necromancer's Tower and defeat the Necromancer.</a:t>
            </a:r>
          </a:p>
          <a:p>
            <a:pPr lvl="1">
              <a:buFont typeface="Courier New" panose="020B0604020202020204" pitchFamily="34" charset="0"/>
              <a:buChar char="o"/>
            </a:pPr>
            <a:r>
              <a:rPr lang="en-US"/>
              <a:t>Enemies</a:t>
            </a:r>
          </a:p>
          <a:p>
            <a:pPr lvl="2">
              <a:buFont typeface="Wingdings" panose="020B0604020202020204" pitchFamily="34" charset="0"/>
              <a:buChar char="§"/>
            </a:pPr>
            <a:r>
              <a:rPr lang="en-US"/>
              <a:t>Undead</a:t>
            </a:r>
          </a:p>
          <a:p>
            <a:pPr lvl="2">
              <a:buFont typeface="Wingdings" panose="020B0604020202020204" pitchFamily="34" charset="0"/>
              <a:buChar char="§"/>
            </a:pPr>
            <a:r>
              <a:rPr lang="en-US"/>
              <a:t>Goblins</a:t>
            </a:r>
          </a:p>
          <a:p>
            <a:pPr lvl="2">
              <a:buFont typeface="Wingdings" panose="020B0604020202020204" pitchFamily="34" charset="0"/>
              <a:buChar char="§"/>
            </a:pPr>
            <a:r>
              <a:rPr lang="en-US"/>
              <a:t>Slimes</a:t>
            </a:r>
          </a:p>
          <a:p>
            <a:pPr lvl="1">
              <a:buFont typeface="Courier New" panose="020B0604020202020204" pitchFamily="34" charset="0"/>
              <a:buChar char="o"/>
            </a:pPr>
            <a:r>
              <a:rPr lang="en-US"/>
              <a:t>Collect Loot</a:t>
            </a:r>
          </a:p>
          <a:p>
            <a:pPr lvl="1">
              <a:buFont typeface="Courier New" panose="020B0604020202020204" pitchFamily="34" charset="0"/>
              <a:buChar char="o"/>
            </a:pPr>
            <a:r>
              <a:rPr lang="en-US"/>
              <a:t>Increase your power</a:t>
            </a:r>
          </a:p>
          <a:p>
            <a:pPr lvl="2">
              <a:buFont typeface="Wingdings" panose="020B0604020202020204" pitchFamily="34" charset="0"/>
              <a:buChar char="§"/>
            </a:pPr>
            <a:endParaRPr lang="en-US"/>
          </a:p>
        </p:txBody>
      </p:sp>
      <p:pic>
        <p:nvPicPr>
          <p:cNvPr id="5" name="Picture 4" descr="A computer keyboard with yellow letters&#10;&#10;Description automatically generated">
            <a:extLst>
              <a:ext uri="{FF2B5EF4-FFF2-40B4-BE49-F238E27FC236}">
                <a16:creationId xmlns:a16="http://schemas.microsoft.com/office/drawing/2014/main" id="{48B92F52-D1F9-64F1-EF04-03AFEC707E0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69444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keyboard with yellow letters&#10;&#10;Description automatically generated">
            <a:extLst>
              <a:ext uri="{FF2B5EF4-FFF2-40B4-BE49-F238E27FC236}">
                <a16:creationId xmlns:a16="http://schemas.microsoft.com/office/drawing/2014/main" id="{C59D1AE9-1271-2F2B-22EC-7888ABC2A7D7}"/>
              </a:ext>
            </a:extLst>
          </p:cNvPr>
          <p:cNvPicPr>
            <a:picLocks noChangeAspect="1"/>
          </p:cNvPicPr>
          <p:nvPr/>
        </p:nvPicPr>
        <p:blipFill>
          <a:blip r:embed="rId2"/>
          <a:stretch>
            <a:fillRect/>
          </a:stretch>
        </p:blipFill>
        <p:spPr>
          <a:xfrm>
            <a:off x="10979943" y="5645943"/>
            <a:ext cx="1221582" cy="1221582"/>
          </a:xfrm>
          <a:prstGeom prst="rect">
            <a:avLst/>
          </a:prstGeom>
        </p:spPr>
      </p:pic>
      <p:pic>
        <p:nvPicPr>
          <p:cNvPr id="6" name="Picture 5" descr="A diagram of a hero climb&#10;&#10;Description automatically generated">
            <a:extLst>
              <a:ext uri="{FF2B5EF4-FFF2-40B4-BE49-F238E27FC236}">
                <a16:creationId xmlns:a16="http://schemas.microsoft.com/office/drawing/2014/main" id="{6B9DCE92-4859-76D3-3870-6CD40B31BAF4}"/>
              </a:ext>
            </a:extLst>
          </p:cNvPr>
          <p:cNvPicPr>
            <a:picLocks noChangeAspect="1"/>
          </p:cNvPicPr>
          <p:nvPr/>
        </p:nvPicPr>
        <p:blipFill>
          <a:blip r:embed="rId3"/>
          <a:stretch>
            <a:fillRect/>
          </a:stretch>
        </p:blipFill>
        <p:spPr>
          <a:xfrm>
            <a:off x="-2381" y="-2060"/>
            <a:ext cx="10982324" cy="6707336"/>
          </a:xfrm>
          <a:prstGeom prst="rect">
            <a:avLst/>
          </a:prstGeom>
        </p:spPr>
      </p:pic>
    </p:spTree>
    <p:extLst>
      <p:ext uri="{BB962C8B-B14F-4D97-AF65-F5344CB8AC3E}">
        <p14:creationId xmlns:p14="http://schemas.microsoft.com/office/powerpoint/2010/main" val="46147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C2BA-3FBD-2561-BBC0-010C69C5C4C0}"/>
              </a:ext>
            </a:extLst>
          </p:cNvPr>
          <p:cNvSpPr>
            <a:spLocks noGrp="1"/>
          </p:cNvSpPr>
          <p:nvPr>
            <p:ph type="title"/>
          </p:nvPr>
        </p:nvSpPr>
        <p:spPr/>
        <p:txBody>
          <a:bodyPr/>
          <a:lstStyle/>
          <a:p>
            <a:r>
              <a:rPr lang="en-US"/>
              <a:t>Diagram 0</a:t>
            </a:r>
          </a:p>
        </p:txBody>
      </p:sp>
      <p:pic>
        <p:nvPicPr>
          <p:cNvPr id="6" name="Content Placeholder 5" descr="A diagram of a computer program&#10;&#10;Description automatically generated">
            <a:extLst>
              <a:ext uri="{FF2B5EF4-FFF2-40B4-BE49-F238E27FC236}">
                <a16:creationId xmlns:a16="http://schemas.microsoft.com/office/drawing/2014/main" id="{534336E3-B094-0334-22E6-BCACD782F481}"/>
              </a:ext>
            </a:extLst>
          </p:cNvPr>
          <p:cNvPicPr>
            <a:picLocks noGrp="1" noChangeAspect="1"/>
          </p:cNvPicPr>
          <p:nvPr>
            <p:ph idx="1"/>
          </p:nvPr>
        </p:nvPicPr>
        <p:blipFill>
          <a:blip r:embed="rId2"/>
          <a:stretch>
            <a:fillRect/>
          </a:stretch>
        </p:blipFill>
        <p:spPr>
          <a:xfrm>
            <a:off x="3123" y="-9329"/>
            <a:ext cx="8951431" cy="6650636"/>
          </a:xfrm>
        </p:spPr>
      </p:pic>
      <p:pic>
        <p:nvPicPr>
          <p:cNvPr id="5" name="Picture 4" descr="A computer keyboard with yellow letters&#10;&#10;Description automatically generated">
            <a:extLst>
              <a:ext uri="{FF2B5EF4-FFF2-40B4-BE49-F238E27FC236}">
                <a16:creationId xmlns:a16="http://schemas.microsoft.com/office/drawing/2014/main" id="{23D3CE6F-1BBC-5D62-F1E3-5007FD522BF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42833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80A7-9420-C960-29E4-D6F3F79C6A20}"/>
              </a:ext>
            </a:extLst>
          </p:cNvPr>
          <p:cNvSpPr>
            <a:spLocks noGrp="1"/>
          </p:cNvSpPr>
          <p:nvPr>
            <p:ph type="title"/>
          </p:nvPr>
        </p:nvSpPr>
        <p:spPr/>
        <p:txBody>
          <a:bodyPr/>
          <a:lstStyle/>
          <a:p>
            <a:r>
              <a:rPr lang="en-US"/>
              <a:t>Global Use Case</a:t>
            </a:r>
          </a:p>
        </p:txBody>
      </p:sp>
      <p:pic>
        <p:nvPicPr>
          <p:cNvPr id="5" name="Picture 4" descr="A computer keyboard with yellow letters&#10;&#10;Description automatically generated">
            <a:extLst>
              <a:ext uri="{FF2B5EF4-FFF2-40B4-BE49-F238E27FC236}">
                <a16:creationId xmlns:a16="http://schemas.microsoft.com/office/drawing/2014/main" id="{DCD82EB4-738F-6356-4D57-4697FBA35B66}"/>
              </a:ext>
            </a:extLst>
          </p:cNvPr>
          <p:cNvPicPr>
            <a:picLocks noChangeAspect="1"/>
          </p:cNvPicPr>
          <p:nvPr/>
        </p:nvPicPr>
        <p:blipFill>
          <a:blip r:embed="rId2"/>
          <a:stretch>
            <a:fillRect/>
          </a:stretch>
        </p:blipFill>
        <p:spPr>
          <a:xfrm>
            <a:off x="10979943" y="5645943"/>
            <a:ext cx="1221582" cy="1221582"/>
          </a:xfrm>
          <a:prstGeom prst="rect">
            <a:avLst/>
          </a:prstGeom>
        </p:spPr>
      </p:pic>
      <p:pic>
        <p:nvPicPr>
          <p:cNvPr id="4" name="Picture 3" descr="A diagram of a character&#10;&#10;Description automatically generated">
            <a:extLst>
              <a:ext uri="{FF2B5EF4-FFF2-40B4-BE49-F238E27FC236}">
                <a16:creationId xmlns:a16="http://schemas.microsoft.com/office/drawing/2014/main" id="{2683B2C8-B1F3-7FDB-87E9-0170F6714391}"/>
              </a:ext>
            </a:extLst>
          </p:cNvPr>
          <p:cNvPicPr>
            <a:picLocks noChangeAspect="1"/>
          </p:cNvPicPr>
          <p:nvPr/>
        </p:nvPicPr>
        <p:blipFill>
          <a:blip r:embed="rId3"/>
          <a:stretch>
            <a:fillRect/>
          </a:stretch>
        </p:blipFill>
        <p:spPr>
          <a:xfrm>
            <a:off x="2581275" y="1454150"/>
            <a:ext cx="7029450" cy="4991100"/>
          </a:xfrm>
          <a:prstGeom prst="rect">
            <a:avLst/>
          </a:prstGeom>
        </p:spPr>
      </p:pic>
    </p:spTree>
    <p:extLst>
      <p:ext uri="{BB962C8B-B14F-4D97-AF65-F5344CB8AC3E}">
        <p14:creationId xmlns:p14="http://schemas.microsoft.com/office/powerpoint/2010/main" val="174147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4400">
                <a:latin typeface="Consolas"/>
              </a:rPr>
              <a:t>Tappa </a:t>
            </a:r>
            <a:r>
              <a:rPr lang="en-US" sz="4400" err="1">
                <a:latin typeface="Consolas"/>
              </a:rPr>
              <a:t>Tappa</a:t>
            </a:r>
            <a:r>
              <a:rPr lang="en-US" sz="4400">
                <a:latin typeface="Consolas"/>
              </a:rPr>
              <a:t> Keyboard</a:t>
            </a:r>
          </a:p>
        </p:txBody>
      </p:sp>
      <p:sp>
        <p:nvSpPr>
          <p:cNvPr id="3" name="Subtitle 2"/>
          <p:cNvSpPr>
            <a:spLocks noGrp="1"/>
          </p:cNvSpPr>
          <p:nvPr>
            <p:ph type="subTitle" idx="1"/>
          </p:nvPr>
        </p:nvSpPr>
        <p:spPr>
          <a:xfrm>
            <a:off x="1137034" y="2194102"/>
            <a:ext cx="3587365" cy="3908586"/>
          </a:xfrm>
        </p:spPr>
        <p:txBody>
          <a:bodyPr vert="horz" lIns="91440" tIns="45720" rIns="91440" bIns="45720" rtlCol="0" anchor="t">
            <a:normAutofit/>
          </a:bodyPr>
          <a:lstStyle/>
          <a:p>
            <a:pPr indent="-228600" algn="l">
              <a:buFont typeface="Arial" panose="020B0604020202020204" pitchFamily="34" charset="0"/>
              <a:buChar char="•"/>
            </a:pPr>
            <a:r>
              <a:rPr lang="en-US" sz="2000">
                <a:latin typeface="Consolas"/>
              </a:rPr>
              <a:t>Julia Abdel-Monem</a:t>
            </a:r>
          </a:p>
          <a:p>
            <a:pPr indent="-228600" algn="l">
              <a:buFont typeface="Arial" panose="020B0604020202020204" pitchFamily="34" charset="0"/>
              <a:buChar char="•"/>
            </a:pPr>
            <a:r>
              <a:rPr lang="en-US" sz="2000">
                <a:latin typeface="Consolas"/>
              </a:rPr>
              <a:t>Jason Culbertson</a:t>
            </a:r>
          </a:p>
          <a:p>
            <a:pPr indent="-228600" algn="l">
              <a:buFont typeface="Arial" panose="020B0604020202020204" pitchFamily="34" charset="0"/>
              <a:buChar char="•"/>
            </a:pPr>
            <a:r>
              <a:rPr lang="en-US" sz="2000">
                <a:latin typeface="Consolas"/>
              </a:rPr>
              <a:t>Ferris Hammes-Buehler</a:t>
            </a:r>
          </a:p>
          <a:p>
            <a:pPr indent="-228600" algn="l">
              <a:buFont typeface="Arial" panose="020B0604020202020204" pitchFamily="34" charset="0"/>
              <a:buChar char="•"/>
            </a:pPr>
            <a:r>
              <a:rPr lang="en-US" sz="2000">
                <a:latin typeface="Consolas"/>
              </a:rPr>
              <a:t>Taran Haug</a:t>
            </a:r>
          </a:p>
          <a:p>
            <a:pPr indent="-228600" algn="l">
              <a:buFont typeface="Arial" panose="020B0604020202020204" pitchFamily="34" charset="0"/>
              <a:buChar char="•"/>
            </a:pPr>
            <a:r>
              <a:rPr lang="en-US" sz="2000">
                <a:latin typeface="Consolas"/>
              </a:rPr>
              <a:t>Gavin Haynes</a:t>
            </a:r>
          </a:p>
        </p:txBody>
      </p:sp>
      <p:pic>
        <p:nvPicPr>
          <p:cNvPr id="4" name="Picture 3" descr="A computer keyboard with yellow letters&#10;&#10;Description automatically generated">
            <a:extLst>
              <a:ext uri="{FF2B5EF4-FFF2-40B4-BE49-F238E27FC236}">
                <a16:creationId xmlns:a16="http://schemas.microsoft.com/office/drawing/2014/main" id="{01EE9703-C2EF-E5F9-21FB-0EF7786398DE}"/>
              </a:ext>
            </a:extLst>
          </p:cNvPr>
          <p:cNvPicPr>
            <a:picLocks noChangeAspect="1"/>
          </p:cNvPicPr>
          <p:nvPr/>
        </p:nvPicPr>
        <p:blipFill>
          <a:blip r:embed="rId2"/>
          <a:srcRect t="541" r="3" b="4787"/>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User Interface</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Julia Abdel-Monem</a:t>
            </a:r>
          </a:p>
        </p:txBody>
      </p:sp>
      <p:pic>
        <p:nvPicPr>
          <p:cNvPr id="5" name="Picture 4" descr="A computer keyboard with yellow letters&#10;&#10;Description automatically generated">
            <a:extLst>
              <a:ext uri="{FF2B5EF4-FFF2-40B4-BE49-F238E27FC236}">
                <a16:creationId xmlns:a16="http://schemas.microsoft.com/office/drawing/2014/main" id="{A9ED9840-116E-C0EE-7BE7-59A063377B34}"/>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7672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User Interface: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Allows the player to start the game and select a class, restart the game, change various settings.</a:t>
            </a:r>
          </a:p>
          <a:p>
            <a:r>
              <a:rPr lang="en-US"/>
              <a:t>Displays an End Screen when the game is over</a:t>
            </a:r>
          </a:p>
          <a:p>
            <a:r>
              <a:rPr lang="en-US"/>
              <a:t>Displays shops when requested from the world </a:t>
            </a:r>
          </a:p>
          <a:p>
            <a:r>
              <a:rPr lang="en-US"/>
              <a:t>Displays character health and warnings from the game as requested</a:t>
            </a:r>
          </a:p>
          <a:p>
            <a:r>
              <a:rPr lang="en-US"/>
              <a:t>Priority: 8/10, varies between features</a:t>
            </a:r>
          </a:p>
        </p:txBody>
      </p:sp>
      <p:pic>
        <p:nvPicPr>
          <p:cNvPr id="6" name="Picture 5" descr="A computer keyboard with yellow letters&#10;&#10;Description automatically generated">
            <a:extLst>
              <a:ext uri="{FF2B5EF4-FFF2-40B4-BE49-F238E27FC236}">
                <a16:creationId xmlns:a16="http://schemas.microsoft.com/office/drawing/2014/main" id="{2E34162D-030E-E7B6-DE1D-08DFD4CDD8E2}"/>
              </a:ext>
            </a:extLst>
          </p:cNvPr>
          <p:cNvPicPr>
            <a:picLocks noChangeAspect="1"/>
          </p:cNvPicPr>
          <p:nvPr/>
        </p:nvPicPr>
        <p:blipFill>
          <a:blip r:embed="rId2"/>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2868E09D-F70D-FD04-BD59-6CDD31F536B3}"/>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302645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End Screen</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sp>
        <p:nvSpPr>
          <p:cNvPr id="5" name="TextBox 4">
            <a:extLst>
              <a:ext uri="{FF2B5EF4-FFF2-40B4-BE49-F238E27FC236}">
                <a16:creationId xmlns:a16="http://schemas.microsoft.com/office/drawing/2014/main" id="{DAE459C3-643D-A1B6-CE33-4B9704C52D7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pic>
        <p:nvPicPr>
          <p:cNvPr id="6" name="Picture 5" descr="A diagram of a computer game&#10;&#10;Description automatically generated">
            <a:extLst>
              <a:ext uri="{FF2B5EF4-FFF2-40B4-BE49-F238E27FC236}">
                <a16:creationId xmlns:a16="http://schemas.microsoft.com/office/drawing/2014/main" id="{8F3DBEFD-4E08-C1DB-B76F-5285A3955D77}"/>
              </a:ext>
            </a:extLst>
          </p:cNvPr>
          <p:cNvPicPr>
            <a:picLocks noChangeAspect="1"/>
          </p:cNvPicPr>
          <p:nvPr/>
        </p:nvPicPr>
        <p:blipFill>
          <a:blip r:embed="rId2"/>
          <a:stretch>
            <a:fillRect/>
          </a:stretch>
        </p:blipFill>
        <p:spPr>
          <a:xfrm>
            <a:off x="4967007" y="1674159"/>
            <a:ext cx="6381750" cy="4495800"/>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D566A3CA-C8F0-95A4-5ABA-7344DC907F01}"/>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75697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Settings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person with blue circles&#10;&#10;Description automatically generated">
            <a:extLst>
              <a:ext uri="{FF2B5EF4-FFF2-40B4-BE49-F238E27FC236}">
                <a16:creationId xmlns:a16="http://schemas.microsoft.com/office/drawing/2014/main" id="{E988AB8E-6101-4A95-C070-CD14C7D9E7BF}"/>
              </a:ext>
            </a:extLst>
          </p:cNvPr>
          <p:cNvPicPr>
            <a:picLocks noChangeAspect="1"/>
          </p:cNvPicPr>
          <p:nvPr/>
        </p:nvPicPr>
        <p:blipFill>
          <a:blip r:embed="rId2"/>
          <a:stretch>
            <a:fillRect/>
          </a:stretch>
        </p:blipFill>
        <p:spPr>
          <a:xfrm>
            <a:off x="6330316" y="1445559"/>
            <a:ext cx="4865368" cy="470647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0930766E-D1AB-F6FE-3998-23FB30CC1F76}"/>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D0B3CE8B-B39A-9FA9-94AD-E35FF55861A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139003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Main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menu&#10;&#10;Description automatically generated">
            <a:extLst>
              <a:ext uri="{FF2B5EF4-FFF2-40B4-BE49-F238E27FC236}">
                <a16:creationId xmlns:a16="http://schemas.microsoft.com/office/drawing/2014/main" id="{375832AD-0E66-D923-6EA8-F76D3184ABB4}"/>
              </a:ext>
            </a:extLst>
          </p:cNvPr>
          <p:cNvPicPr>
            <a:picLocks noChangeAspect="1"/>
          </p:cNvPicPr>
          <p:nvPr/>
        </p:nvPicPr>
        <p:blipFill>
          <a:blip r:embed="rId2"/>
          <a:stretch>
            <a:fillRect/>
          </a:stretch>
        </p:blipFill>
        <p:spPr>
          <a:xfrm>
            <a:off x="4353205" y="2291043"/>
            <a:ext cx="6981825" cy="3867150"/>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7F360D24-E3C3-E849-571C-DDA51290F657}"/>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DAFE7D89-FE3F-CAC5-9E56-CAF8FD41012B}"/>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237248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Pause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computer program&#10;&#10;Description automatically generated">
            <a:extLst>
              <a:ext uri="{FF2B5EF4-FFF2-40B4-BE49-F238E27FC236}">
                <a16:creationId xmlns:a16="http://schemas.microsoft.com/office/drawing/2014/main" id="{848BB698-684C-1F94-34EC-B2EF0B3AB656}"/>
              </a:ext>
            </a:extLst>
          </p:cNvPr>
          <p:cNvPicPr>
            <a:picLocks noChangeAspect="1"/>
          </p:cNvPicPr>
          <p:nvPr/>
        </p:nvPicPr>
        <p:blipFill>
          <a:blip r:embed="rId2"/>
          <a:stretch>
            <a:fillRect/>
          </a:stretch>
        </p:blipFill>
        <p:spPr>
          <a:xfrm>
            <a:off x="5142379" y="1682842"/>
            <a:ext cx="6210301" cy="4377578"/>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A1818647-9722-8CEA-7E8A-B4C24310EFE7}"/>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314F6706-6222-0C70-2294-B4F38572793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289345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Game HUD</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diagram&#10;&#10;Description automatically generated">
            <a:extLst>
              <a:ext uri="{FF2B5EF4-FFF2-40B4-BE49-F238E27FC236}">
                <a16:creationId xmlns:a16="http://schemas.microsoft.com/office/drawing/2014/main" id="{4087ACC0-6028-8479-731E-186593491219}"/>
              </a:ext>
            </a:extLst>
          </p:cNvPr>
          <p:cNvPicPr>
            <a:picLocks noChangeAspect="1"/>
          </p:cNvPicPr>
          <p:nvPr/>
        </p:nvPicPr>
        <p:blipFill>
          <a:blip r:embed="rId2"/>
          <a:stretch>
            <a:fillRect/>
          </a:stretch>
        </p:blipFill>
        <p:spPr>
          <a:xfrm>
            <a:off x="5622099" y="1524000"/>
            <a:ext cx="5732714" cy="465044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E01B551D-A3EA-3CB5-1E58-9A633973B2AE}"/>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11" name="TextBox 10">
            <a:extLst>
              <a:ext uri="{FF2B5EF4-FFF2-40B4-BE49-F238E27FC236}">
                <a16:creationId xmlns:a16="http://schemas.microsoft.com/office/drawing/2014/main" id="{8CBB4A84-94B6-AADC-5C8D-0A3371BABCE7}"/>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414530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Shop HUD</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diagram&#10;&#10;Description automatically generated">
            <a:extLst>
              <a:ext uri="{FF2B5EF4-FFF2-40B4-BE49-F238E27FC236}">
                <a16:creationId xmlns:a16="http://schemas.microsoft.com/office/drawing/2014/main" id="{AD15CD7E-579D-4216-BD74-3D69DEAD0805}"/>
              </a:ext>
            </a:extLst>
          </p:cNvPr>
          <p:cNvPicPr>
            <a:picLocks noChangeAspect="1"/>
          </p:cNvPicPr>
          <p:nvPr/>
        </p:nvPicPr>
        <p:blipFill>
          <a:blip r:embed="rId2"/>
          <a:stretch>
            <a:fillRect/>
          </a:stretch>
        </p:blipFill>
        <p:spPr>
          <a:xfrm>
            <a:off x="4292413" y="1587313"/>
            <a:ext cx="7058586" cy="442296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348F8B17-ED97-A3E0-A244-192A92758489}"/>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6E1DEC2F-B9AB-9385-3596-EA2FB8863DD6}"/>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3559555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Character Creator</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endParaRPr lang="en-US"/>
          </a:p>
          <a:p>
            <a:r>
              <a:rPr lang="en-US"/>
              <a:t>[Estimate complexity]</a:t>
            </a:r>
          </a:p>
          <a:p>
            <a:r>
              <a:rPr lang="en-US"/>
              <a:t>[Answer Questions]</a:t>
            </a:r>
          </a:p>
        </p:txBody>
      </p:sp>
      <p:pic>
        <p:nvPicPr>
          <p:cNvPr id="4" name="Picture 3" descr="A diagram of a character creation&#10;&#10;Description automatically generated">
            <a:extLst>
              <a:ext uri="{FF2B5EF4-FFF2-40B4-BE49-F238E27FC236}">
                <a16:creationId xmlns:a16="http://schemas.microsoft.com/office/drawing/2014/main" id="{6A51E5D8-F2A4-5EF5-E8D3-D1F7EC20CEC6}"/>
              </a:ext>
            </a:extLst>
          </p:cNvPr>
          <p:cNvPicPr>
            <a:picLocks noChangeAspect="1"/>
          </p:cNvPicPr>
          <p:nvPr/>
        </p:nvPicPr>
        <p:blipFill>
          <a:blip r:embed="rId2"/>
          <a:stretch>
            <a:fillRect/>
          </a:stretch>
        </p:blipFill>
        <p:spPr>
          <a:xfrm>
            <a:off x="4883242" y="1983162"/>
            <a:ext cx="6470837" cy="369850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424655CD-07CB-0D02-CF58-FB5CC6BD9140}"/>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2D770345-0DE2-693D-E096-375B09AC6AA2}"/>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4185090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Player Controller</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Ferris Hammes-Buehler</a:t>
            </a:r>
          </a:p>
        </p:txBody>
      </p:sp>
      <p:pic>
        <p:nvPicPr>
          <p:cNvPr id="5" name="Picture 4" descr="A computer keyboard with yellow letters&#10;&#10;Description automatically generated">
            <a:extLst>
              <a:ext uri="{FF2B5EF4-FFF2-40B4-BE49-F238E27FC236}">
                <a16:creationId xmlns:a16="http://schemas.microsoft.com/office/drawing/2014/main" id="{0780F70A-4BF3-EBEE-268F-2BD10CF8E7A3}"/>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64030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looking at a volcano&#10;&#10;Description automatically generated">
            <a:extLst>
              <a:ext uri="{FF2B5EF4-FFF2-40B4-BE49-F238E27FC236}">
                <a16:creationId xmlns:a16="http://schemas.microsoft.com/office/drawing/2014/main" id="{AC65011F-0096-3A0F-1664-F241BBAFCCED}"/>
              </a:ext>
            </a:extLst>
          </p:cNvPr>
          <p:cNvPicPr>
            <a:picLocks noGrp="1" noChangeAspect="1"/>
          </p:cNvPicPr>
          <p:nvPr>
            <p:ph idx="1"/>
          </p:nvPr>
        </p:nvPicPr>
        <p:blipFill>
          <a:blip r:embed="rId2"/>
          <a:srcRect l="3370" r="772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the Wizard, an elderly human male, the Fighter, nan early-age male orc, and the Rogue, a young elf female, approach the evil Necromancer's tower, a twisted black spire surrounded by a moat of lava.</a:t>
            </a:r>
          </a:p>
        </p:txBody>
      </p:sp>
      <p:pic>
        <p:nvPicPr>
          <p:cNvPr id="3" name="Picture 2" descr="A computer keyboard with yellow letters&#10;&#10;Description automatically generated">
            <a:extLst>
              <a:ext uri="{FF2B5EF4-FFF2-40B4-BE49-F238E27FC236}">
                <a16:creationId xmlns:a16="http://schemas.microsoft.com/office/drawing/2014/main" id="{F574837C-75FA-1FFB-4412-776F715033B8}"/>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82137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Player Controller: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Overall Role</a:t>
            </a:r>
          </a:p>
          <a:p>
            <a:r>
              <a:rPr lang="en-US"/>
              <a:t>Priority: 2/5 (Second)</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603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5698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Player Controller: Use Case</a:t>
            </a:r>
          </a:p>
        </p:txBody>
      </p:sp>
      <p:pic>
        <p:nvPicPr>
          <p:cNvPr id="5" name="Content Placeholder 4" descr="A diagram of a game&#10;&#10;Description automatically generated">
            <a:extLst>
              <a:ext uri="{FF2B5EF4-FFF2-40B4-BE49-F238E27FC236}">
                <a16:creationId xmlns:a16="http://schemas.microsoft.com/office/drawing/2014/main" id="{BF502EC3-EF1C-C18E-B852-8C7E1ED03703}"/>
              </a:ext>
            </a:extLst>
          </p:cNvPr>
          <p:cNvPicPr>
            <a:picLocks noGrp="1" noChangeAspect="1"/>
          </p:cNvPicPr>
          <p:nvPr>
            <p:ph idx="1"/>
          </p:nvPr>
        </p:nvPicPr>
        <p:blipFill>
          <a:blip r:embed="rId3"/>
          <a:srcRect t="1422" b="683"/>
          <a:stretch/>
        </p:blipFill>
        <p:spPr>
          <a:xfrm>
            <a:off x="2012156" y="1349629"/>
            <a:ext cx="8167687" cy="4923639"/>
          </a:xfrm>
          <a:ln>
            <a:noFill/>
          </a:ln>
        </p:spPr>
      </p:pic>
      <p:pic>
        <p:nvPicPr>
          <p:cNvPr id="6" name="Picture 5" descr="A computer keyboard with yellow letters&#10;&#10;Description automatically generated">
            <a:extLst>
              <a:ext uri="{FF2B5EF4-FFF2-40B4-BE49-F238E27FC236}">
                <a16:creationId xmlns:a16="http://schemas.microsoft.com/office/drawing/2014/main" id="{AA8D5A60-6C0D-2778-DA99-5E713548029C}"/>
              </a:ext>
            </a:extLst>
          </p:cNvPr>
          <p:cNvPicPr>
            <a:picLocks noChangeAspect="1"/>
          </p:cNvPicPr>
          <p:nvPr/>
        </p:nvPicPr>
        <p:blipFill>
          <a:blip r:embed="rId4"/>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C7AD3054-962C-BA7F-E72E-EB16561EDD7F}"/>
              </a:ext>
            </a:extLst>
          </p:cNvPr>
          <p:cNvSpPr txBox="1"/>
          <p:nvPr/>
        </p:nvSpPr>
        <p:spPr>
          <a:xfrm>
            <a:off x="8367680" y="6383167"/>
            <a:ext cx="2603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spTree>
    <p:extLst>
      <p:ext uri="{BB962C8B-B14F-4D97-AF65-F5344CB8AC3E}">
        <p14:creationId xmlns:p14="http://schemas.microsoft.com/office/powerpoint/2010/main" val="3897562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Player Controller: Class Diagram</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78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5" name="Rectangle 4">
            <a:extLst>
              <a:ext uri="{FF2B5EF4-FFF2-40B4-BE49-F238E27FC236}">
                <a16:creationId xmlns:a16="http://schemas.microsoft.com/office/drawing/2014/main" id="{D0A1E4B1-2B1D-84BD-C106-F52A52FD35A7}"/>
              </a:ext>
            </a:extLst>
          </p:cNvPr>
          <p:cNvSpPr/>
          <p:nvPr/>
        </p:nvSpPr>
        <p:spPr>
          <a:xfrm>
            <a:off x="2255742" y="2246357"/>
            <a:ext cx="3881093" cy="2953961"/>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BC3F7-8DAA-3D3F-6CA9-258EFC1EEA4F}"/>
              </a:ext>
            </a:extLst>
          </p:cNvPr>
          <p:cNvSpPr txBox="1"/>
          <p:nvPr/>
        </p:nvSpPr>
        <p:spPr>
          <a:xfrm>
            <a:off x="2277520" y="2399440"/>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Player Controller</a:t>
            </a:r>
          </a:p>
        </p:txBody>
      </p:sp>
      <p:cxnSp>
        <p:nvCxnSpPr>
          <p:cNvPr id="8" name="Straight Arrow Connector 7">
            <a:extLst>
              <a:ext uri="{FF2B5EF4-FFF2-40B4-BE49-F238E27FC236}">
                <a16:creationId xmlns:a16="http://schemas.microsoft.com/office/drawing/2014/main" id="{ED6A6AF5-748D-AF4D-EB38-2596D7B97847}"/>
              </a:ext>
            </a:extLst>
          </p:cNvPr>
          <p:cNvCxnSpPr/>
          <p:nvPr/>
        </p:nvCxnSpPr>
        <p:spPr>
          <a:xfrm flipV="1">
            <a:off x="2269851" y="2825334"/>
            <a:ext cx="3849843"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9418D5C-82CE-A1B5-6FF7-E84B22D27E3A}"/>
              </a:ext>
            </a:extLst>
          </p:cNvPr>
          <p:cNvSpPr txBox="1"/>
          <p:nvPr/>
        </p:nvSpPr>
        <p:spPr>
          <a:xfrm>
            <a:off x="2224616" y="2915251"/>
            <a:ext cx="38487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err="1"/>
              <a:t>move_and_slide</a:t>
            </a:r>
            <a:r>
              <a:rPr lang="en-US" dirty="0"/>
              <a:t>()</a:t>
            </a:r>
          </a:p>
          <a:p>
            <a:r>
              <a:rPr lang="en-US" dirty="0"/>
              <a:t>+ </a:t>
            </a:r>
            <a:r>
              <a:rPr lang="en-US" dirty="0" err="1"/>
              <a:t>ClassType</a:t>
            </a:r>
            <a:r>
              <a:rPr lang="en-US" dirty="0"/>
              <a:t> : </a:t>
            </a:r>
            <a:r>
              <a:rPr lang="en-US" dirty="0" err="1"/>
              <a:t>readonly</a:t>
            </a:r>
            <a:r>
              <a:rPr lang="en-US" dirty="0"/>
              <a:t> </a:t>
            </a:r>
            <a:r>
              <a:rPr lang="en-US" dirty="0" err="1"/>
              <a:t>enum</a:t>
            </a:r>
            <a:endParaRPr lang="en-US" dirty="0"/>
          </a:p>
          <a:p>
            <a:r>
              <a:rPr lang="en-US" dirty="0"/>
              <a:t># </a:t>
            </a:r>
            <a:r>
              <a:rPr lang="en-US" dirty="0" err="1"/>
              <a:t>movementInput</a:t>
            </a:r>
            <a:r>
              <a:rPr lang="en-US" dirty="0"/>
              <a:t>() -&gt; Vector2 : partial</a:t>
            </a:r>
          </a:p>
          <a:p>
            <a:r>
              <a:rPr lang="en-US" dirty="0"/>
              <a:t># </a:t>
            </a:r>
            <a:r>
              <a:rPr lang="en-US" dirty="0" err="1"/>
              <a:t>actionInput</a:t>
            </a:r>
            <a:r>
              <a:rPr lang="en-US" dirty="0"/>
              <a:t>() : partial</a:t>
            </a:r>
          </a:p>
        </p:txBody>
      </p:sp>
      <p:sp>
        <p:nvSpPr>
          <p:cNvPr id="11" name="Rectangle 10">
            <a:extLst>
              <a:ext uri="{FF2B5EF4-FFF2-40B4-BE49-F238E27FC236}">
                <a16:creationId xmlns:a16="http://schemas.microsoft.com/office/drawing/2014/main" id="{47A69388-4025-128E-E847-25E8D5E7C578}"/>
              </a:ext>
            </a:extLst>
          </p:cNvPr>
          <p:cNvSpPr/>
          <p:nvPr/>
        </p:nvSpPr>
        <p:spPr>
          <a:xfrm>
            <a:off x="6143049" y="2246356"/>
            <a:ext cx="4013612" cy="2942919"/>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FB7614-5D5F-62AE-79E4-70063A08D4DC}"/>
              </a:ext>
            </a:extLst>
          </p:cNvPr>
          <p:cNvSpPr txBox="1"/>
          <p:nvPr/>
        </p:nvSpPr>
        <p:spPr>
          <a:xfrm>
            <a:off x="6297346" y="2388396"/>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Fighter / Rogue / Wizard </a:t>
            </a:r>
          </a:p>
        </p:txBody>
      </p:sp>
      <p:cxnSp>
        <p:nvCxnSpPr>
          <p:cNvPr id="13" name="Straight Arrow Connector 12">
            <a:extLst>
              <a:ext uri="{FF2B5EF4-FFF2-40B4-BE49-F238E27FC236}">
                <a16:creationId xmlns:a16="http://schemas.microsoft.com/office/drawing/2014/main" id="{F4FBEBD2-6B7F-5B20-1595-6C105F51D574}"/>
              </a:ext>
            </a:extLst>
          </p:cNvPr>
          <p:cNvCxnSpPr>
            <a:cxnSpLocks/>
          </p:cNvCxnSpPr>
          <p:nvPr/>
        </p:nvCxnSpPr>
        <p:spPr>
          <a:xfrm flipV="1">
            <a:off x="6179242" y="2814290"/>
            <a:ext cx="3995616"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2898331-4E49-EDD8-0475-9CAE07B9540C}"/>
              </a:ext>
            </a:extLst>
          </p:cNvPr>
          <p:cNvSpPr txBox="1"/>
          <p:nvPr/>
        </p:nvSpPr>
        <p:spPr>
          <a:xfrm>
            <a:off x="6200267" y="2915250"/>
            <a:ext cx="40033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err="1"/>
              <a:t>movementInput</a:t>
            </a:r>
            <a:r>
              <a:rPr lang="en-US"/>
              <a:t>() -&gt; Vector2</a:t>
            </a:r>
          </a:p>
          <a:p>
            <a:r>
              <a:rPr lang="en-US"/>
              <a:t>// (if </a:t>
            </a:r>
            <a:r>
              <a:rPr lang="en-US" err="1"/>
              <a:t>ClassType</a:t>
            </a:r>
            <a:r>
              <a:rPr lang="en-US"/>
              <a:t> == </a:t>
            </a:r>
            <a:r>
              <a:rPr lang="en-US" err="1"/>
              <a:t>ClassType.Fighter</a:t>
            </a:r>
            <a:r>
              <a:rPr lang="en-US"/>
              <a:t>)</a:t>
            </a:r>
          </a:p>
          <a:p>
            <a:r>
              <a:rPr lang="en-US"/>
              <a:t>// Code for the Fighter's Shield Bash</a:t>
            </a:r>
          </a:p>
          <a:p>
            <a:r>
              <a:rPr lang="en-US"/>
              <a:t>// (if </a:t>
            </a:r>
            <a:r>
              <a:rPr lang="en-US" err="1"/>
              <a:t>ClassType</a:t>
            </a:r>
            <a:r>
              <a:rPr lang="en-US"/>
              <a:t> == </a:t>
            </a:r>
            <a:r>
              <a:rPr lang="en-US" err="1"/>
              <a:t>ClassType.Rogue</a:t>
            </a:r>
            <a:r>
              <a:rPr lang="en-US"/>
              <a:t>)</a:t>
            </a:r>
          </a:p>
          <a:p>
            <a:r>
              <a:rPr lang="en-US"/>
              <a:t>// Code for the Rogue's Climb</a:t>
            </a:r>
          </a:p>
          <a:p>
            <a:r>
              <a:rPr lang="en-US"/>
              <a:t>- </a:t>
            </a:r>
            <a:r>
              <a:rPr lang="en-US" err="1"/>
              <a:t>actionInput</a:t>
            </a:r>
            <a:r>
              <a:rPr lang="en-US"/>
              <a:t>()</a:t>
            </a:r>
          </a:p>
          <a:p>
            <a:r>
              <a:rPr lang="en-US"/>
              <a:t>// (if </a:t>
            </a:r>
            <a:r>
              <a:rPr lang="en-US" err="1"/>
              <a:t>ClassType</a:t>
            </a:r>
            <a:r>
              <a:rPr lang="en-US"/>
              <a:t> == </a:t>
            </a:r>
            <a:r>
              <a:rPr lang="en-US" err="1"/>
              <a:t>ClassType.Wizard</a:t>
            </a:r>
            <a:r>
              <a:rPr lang="en-US"/>
              <a:t>)</a:t>
            </a:r>
          </a:p>
          <a:p>
            <a:r>
              <a:rPr lang="en-US"/>
              <a:t>// Code for the Wizard's Fireball</a:t>
            </a:r>
          </a:p>
        </p:txBody>
      </p:sp>
    </p:spTree>
    <p:extLst>
      <p:ext uri="{BB962C8B-B14F-4D97-AF65-F5344CB8AC3E}">
        <p14:creationId xmlns:p14="http://schemas.microsoft.com/office/powerpoint/2010/main" val="10014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animBg="1"/>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Level / Environment</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Taran Haug</a:t>
            </a:r>
          </a:p>
        </p:txBody>
      </p:sp>
      <p:pic>
        <p:nvPicPr>
          <p:cNvPr id="5" name="Picture 4" descr="A computer keyboard with yellow letters&#10;&#10;Description automatically generated">
            <a:extLst>
              <a:ext uri="{FF2B5EF4-FFF2-40B4-BE49-F238E27FC236}">
                <a16:creationId xmlns:a16="http://schemas.microsoft.com/office/drawing/2014/main" id="{83142056-19CC-BE33-0AF8-8B8D4C9530E9}"/>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93582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dirty="0"/>
              <a:t>Level/Environment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dirty="0"/>
              <a:t>Place where player moves/interacts with other features.</a:t>
            </a:r>
          </a:p>
          <a:p>
            <a:r>
              <a:rPr lang="en-US" dirty="0"/>
              <a:t>Procedurally generated.</a:t>
            </a:r>
          </a:p>
          <a:p>
            <a:r>
              <a:rPr lang="en-US" dirty="0"/>
              <a:t>Central, as most other features interact through it.</a:t>
            </a:r>
          </a:p>
          <a:p>
            <a:endParaRPr lang="en-US" dirty="0"/>
          </a:p>
          <a:p>
            <a:r>
              <a:rPr lang="en-US" dirty="0"/>
              <a:t>Priority: 1/5 (First)</a:t>
            </a:r>
          </a:p>
        </p:txBody>
      </p:sp>
      <p:sp>
        <p:nvSpPr>
          <p:cNvPr id="4" name="TextBox 3">
            <a:extLst>
              <a:ext uri="{FF2B5EF4-FFF2-40B4-BE49-F238E27FC236}">
                <a16:creationId xmlns:a16="http://schemas.microsoft.com/office/drawing/2014/main" id="{79F79FAB-552C-C852-0A9D-C1DEBED33A99}"/>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138507DF-FC8D-751B-A806-5E61D19C627A}"/>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37748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dirty="0"/>
              <a:t>Level/Environment Use Case</a:t>
            </a:r>
          </a:p>
        </p:txBody>
      </p:sp>
      <p:pic>
        <p:nvPicPr>
          <p:cNvPr id="5" name="Content Placeholder 4" descr="A diagram of a diagram&#10;&#10;Description automatically generated">
            <a:extLst>
              <a:ext uri="{FF2B5EF4-FFF2-40B4-BE49-F238E27FC236}">
                <a16:creationId xmlns:a16="http://schemas.microsoft.com/office/drawing/2014/main" id="{0F814138-0448-581B-4343-88245AB371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2739" y="1421045"/>
            <a:ext cx="7266521" cy="5090614"/>
          </a:xfrm>
        </p:spPr>
      </p:pic>
      <p:pic>
        <p:nvPicPr>
          <p:cNvPr id="6" name="Picture 5" descr="A computer keyboard with yellow letters&#10;&#10;Description automatically generated">
            <a:extLst>
              <a:ext uri="{FF2B5EF4-FFF2-40B4-BE49-F238E27FC236}">
                <a16:creationId xmlns:a16="http://schemas.microsoft.com/office/drawing/2014/main" id="{EA60E7EE-2F08-E723-48C4-F9ACD654058B}"/>
              </a:ext>
            </a:extLst>
          </p:cNvPr>
          <p:cNvPicPr>
            <a:picLocks noChangeAspect="1"/>
          </p:cNvPicPr>
          <p:nvPr/>
        </p:nvPicPr>
        <p:blipFill>
          <a:blip r:embed="rId4"/>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31DFB33D-D05F-5F0A-7FDE-0F76BB9310A9}"/>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spTree>
    <p:extLst>
      <p:ext uri="{BB962C8B-B14F-4D97-AF65-F5344CB8AC3E}">
        <p14:creationId xmlns:p14="http://schemas.microsoft.com/office/powerpoint/2010/main" val="313398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034E-5320-C146-C4BA-FDE7A2BF92D0}"/>
              </a:ext>
            </a:extLst>
          </p:cNvPr>
          <p:cNvSpPr>
            <a:spLocks noGrp="1"/>
          </p:cNvSpPr>
          <p:nvPr>
            <p:ph type="title"/>
          </p:nvPr>
        </p:nvSpPr>
        <p:spPr/>
        <p:txBody>
          <a:bodyPr/>
          <a:lstStyle/>
          <a:p>
            <a:r>
              <a:rPr lang="en-US" dirty="0"/>
              <a:t>Level/Environment Class Diagram</a:t>
            </a:r>
          </a:p>
        </p:txBody>
      </p:sp>
      <p:pic>
        <p:nvPicPr>
          <p:cNvPr id="9" name="Picture 8" descr="A computer keyboard with yellow letters&#10;&#10;Description automatically generated">
            <a:extLst>
              <a:ext uri="{FF2B5EF4-FFF2-40B4-BE49-F238E27FC236}">
                <a16:creationId xmlns:a16="http://schemas.microsoft.com/office/drawing/2014/main" id="{6A78DE31-B49B-102C-566D-99684D0BFF01}"/>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10" name="TextBox 9">
            <a:extLst>
              <a:ext uri="{FF2B5EF4-FFF2-40B4-BE49-F238E27FC236}">
                <a16:creationId xmlns:a16="http://schemas.microsoft.com/office/drawing/2014/main" id="{FA1A176B-CFAE-7965-5C2C-B24577719B23}"/>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pic>
        <p:nvPicPr>
          <p:cNvPr id="14" name="Picture 13" descr="A screenshot of a computer&#10;&#10;Description automatically generated">
            <a:extLst>
              <a:ext uri="{FF2B5EF4-FFF2-40B4-BE49-F238E27FC236}">
                <a16:creationId xmlns:a16="http://schemas.microsoft.com/office/drawing/2014/main" id="{030E3697-F0E0-2F9F-0AB6-000CDC8E1702}"/>
              </a:ext>
            </a:extLst>
          </p:cNvPr>
          <p:cNvPicPr>
            <a:picLocks noChangeAspect="1"/>
          </p:cNvPicPr>
          <p:nvPr/>
        </p:nvPicPr>
        <p:blipFill>
          <a:blip r:embed="rId4">
            <a:extLst>
              <a:ext uri="{28A0092B-C50C-407E-A947-70E740481C1C}">
                <a14:useLocalDpi xmlns:a14="http://schemas.microsoft.com/office/drawing/2010/main" val="0"/>
              </a:ext>
            </a:extLst>
          </a:blip>
          <a:srcRect l="-136" t="12105" r="26774" b="34386"/>
          <a:stretch/>
        </p:blipFill>
        <p:spPr>
          <a:xfrm>
            <a:off x="404172" y="1201902"/>
            <a:ext cx="10060287" cy="5670052"/>
          </a:xfrm>
          <a:prstGeom prst="rect">
            <a:avLst/>
          </a:prstGeom>
        </p:spPr>
      </p:pic>
    </p:spTree>
    <p:extLst>
      <p:ext uri="{BB962C8B-B14F-4D97-AF65-F5344CB8AC3E}">
        <p14:creationId xmlns:p14="http://schemas.microsoft.com/office/powerpoint/2010/main" val="145963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Enemy AI</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Jason Culbertson</a:t>
            </a:r>
          </a:p>
        </p:txBody>
      </p:sp>
      <p:pic>
        <p:nvPicPr>
          <p:cNvPr id="5" name="Picture 4" descr="A computer keyboard with yellow letters&#10;&#10;Description automatically generated">
            <a:extLst>
              <a:ext uri="{FF2B5EF4-FFF2-40B4-BE49-F238E27FC236}">
                <a16:creationId xmlns:a16="http://schemas.microsoft.com/office/drawing/2014/main" id="{037856DB-6967-928B-1802-6C9EDCD52B97}"/>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55072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Enemy AI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Controls the hostile non-playable characters </a:t>
            </a:r>
          </a:p>
          <a:p>
            <a:r>
              <a:rPr lang="en-US"/>
              <a:t> Controlling Consists of:</a:t>
            </a:r>
          </a:p>
          <a:p>
            <a:pPr lvl="1">
              <a:buFont typeface="Courier New" panose="020B0604020202020204" pitchFamily="34" charset="0"/>
              <a:buChar char="o"/>
            </a:pPr>
            <a:r>
              <a:rPr lang="en-US"/>
              <a:t>Moving</a:t>
            </a:r>
          </a:p>
          <a:p>
            <a:pPr lvl="1">
              <a:buFont typeface="Courier New" panose="020B0604020202020204" pitchFamily="34" charset="0"/>
              <a:buChar char="o"/>
            </a:pPr>
            <a:r>
              <a:rPr lang="en-US"/>
              <a:t>Attacking</a:t>
            </a:r>
          </a:p>
          <a:p>
            <a:pPr lvl="1">
              <a:buFont typeface="Courier New" panose="020B0604020202020204" pitchFamily="34" charset="0"/>
              <a:buChar char="o"/>
            </a:pPr>
            <a:r>
              <a:rPr lang="en-US"/>
              <a:t>Detecting</a:t>
            </a:r>
          </a:p>
          <a:p>
            <a:pPr lvl="1">
              <a:buFont typeface="Courier New" panose="020B0604020202020204" pitchFamily="34" charset="0"/>
              <a:buChar char="o"/>
            </a:pPr>
            <a:r>
              <a:rPr lang="en-US"/>
              <a:t>Taking Damage</a:t>
            </a:r>
          </a:p>
          <a:p>
            <a:r>
              <a:rPr lang="en-US"/>
              <a:t>Priority 3/5 (Third)</a:t>
            </a:r>
          </a:p>
        </p:txBody>
      </p:sp>
      <p:sp>
        <p:nvSpPr>
          <p:cNvPr id="4" name="TextBox 3">
            <a:extLst>
              <a:ext uri="{FF2B5EF4-FFF2-40B4-BE49-F238E27FC236}">
                <a16:creationId xmlns:a16="http://schemas.microsoft.com/office/drawing/2014/main" id="{79F79FAB-552C-C852-0A9D-C1DEBED33A99}"/>
              </a:ext>
            </a:extLst>
          </p:cNvPr>
          <p:cNvSpPr txBox="1"/>
          <p:nvPr/>
        </p:nvSpPr>
        <p:spPr>
          <a:xfrm>
            <a:off x="9082055"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endParaRPr lang="en-US" err="1"/>
          </a:p>
        </p:txBody>
      </p:sp>
      <p:pic>
        <p:nvPicPr>
          <p:cNvPr id="6" name="Picture 5" descr="A computer keyboard with yellow letters&#10;&#10;Description automatically generated">
            <a:extLst>
              <a:ext uri="{FF2B5EF4-FFF2-40B4-BE49-F238E27FC236}">
                <a16:creationId xmlns:a16="http://schemas.microsoft.com/office/drawing/2014/main" id="{F3BCC0A4-C3DB-4768-3CD1-B5E40EFBDF60}"/>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71658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Enemy Controller Use Case</a:t>
            </a:r>
          </a:p>
        </p:txBody>
      </p:sp>
      <p:pic>
        <p:nvPicPr>
          <p:cNvPr id="6" name="Picture 5" descr="A computer keyboard with yellow letters&#10;&#10;Description automatically generated">
            <a:extLst>
              <a:ext uri="{FF2B5EF4-FFF2-40B4-BE49-F238E27FC236}">
                <a16:creationId xmlns:a16="http://schemas.microsoft.com/office/drawing/2014/main" id="{5E31A5FC-2256-D3CB-CA11-6E64FB6D33DB}"/>
              </a:ext>
            </a:extLst>
          </p:cNvPr>
          <p:cNvPicPr>
            <a:picLocks noChangeAspect="1"/>
          </p:cNvPicPr>
          <p:nvPr/>
        </p:nvPicPr>
        <p:blipFill>
          <a:blip r:embed="rId2"/>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F1831AEC-72E5-E1AC-6296-3D7CC7CCDDC7}"/>
              </a:ext>
            </a:extLst>
          </p:cNvPr>
          <p:cNvSpPr txBox="1"/>
          <p:nvPr/>
        </p:nvSpPr>
        <p:spPr>
          <a:xfrm>
            <a:off x="9082055"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endParaRPr lang="en-US" err="1"/>
          </a:p>
        </p:txBody>
      </p:sp>
      <p:pic>
        <p:nvPicPr>
          <p:cNvPr id="10" name="Picture 9" descr="A screenshot of a computer&#10;&#10;Description automatically generated">
            <a:extLst>
              <a:ext uri="{FF2B5EF4-FFF2-40B4-BE49-F238E27FC236}">
                <a16:creationId xmlns:a16="http://schemas.microsoft.com/office/drawing/2014/main" id="{EF0474E0-17E9-2C3D-5A4F-ECC192634F74}"/>
              </a:ext>
            </a:extLst>
          </p:cNvPr>
          <p:cNvPicPr>
            <a:picLocks noChangeAspect="1"/>
          </p:cNvPicPr>
          <p:nvPr/>
        </p:nvPicPr>
        <p:blipFill>
          <a:blip r:embed="rId3"/>
          <a:stretch>
            <a:fillRect/>
          </a:stretch>
        </p:blipFill>
        <p:spPr>
          <a:xfrm>
            <a:off x="1379316" y="1311391"/>
            <a:ext cx="8545974" cy="5161194"/>
          </a:xfrm>
          <a:prstGeom prst="rect">
            <a:avLst/>
          </a:prstGeom>
        </p:spPr>
      </p:pic>
    </p:spTree>
    <p:extLst>
      <p:ext uri="{BB962C8B-B14F-4D97-AF65-F5344CB8AC3E}">
        <p14:creationId xmlns:p14="http://schemas.microsoft.com/office/powerpoint/2010/main" val="378800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video game art of two people climbing a tall black tower&#10;&#10;Description automatically generated">
            <a:extLst>
              <a:ext uri="{FF2B5EF4-FFF2-40B4-BE49-F238E27FC236}">
                <a16:creationId xmlns:a16="http://schemas.microsoft.com/office/drawing/2014/main" id="{C71D98BD-909D-B620-5D8B-39131D77E818}"/>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enter the tower and begin to ascend, climbing both within and without the tower.</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602E2DBC-7020-986A-40D0-168A18E5A03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86966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Enemy Controller: Class Diagram</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78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5" name="Rectangle 4">
            <a:extLst>
              <a:ext uri="{FF2B5EF4-FFF2-40B4-BE49-F238E27FC236}">
                <a16:creationId xmlns:a16="http://schemas.microsoft.com/office/drawing/2014/main" id="{D0A1E4B1-2B1D-84BD-C106-F52A52FD35A7}"/>
              </a:ext>
            </a:extLst>
          </p:cNvPr>
          <p:cNvSpPr/>
          <p:nvPr/>
        </p:nvSpPr>
        <p:spPr>
          <a:xfrm>
            <a:off x="2255742" y="2246357"/>
            <a:ext cx="3881093" cy="2953961"/>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BC3F7-8DAA-3D3F-6CA9-258EFC1EEA4F}"/>
              </a:ext>
            </a:extLst>
          </p:cNvPr>
          <p:cNvSpPr txBox="1"/>
          <p:nvPr/>
        </p:nvSpPr>
        <p:spPr>
          <a:xfrm>
            <a:off x="2277520" y="2399440"/>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Enemy Controller</a:t>
            </a:r>
          </a:p>
        </p:txBody>
      </p:sp>
      <p:cxnSp>
        <p:nvCxnSpPr>
          <p:cNvPr id="8" name="Straight Arrow Connector 7">
            <a:extLst>
              <a:ext uri="{FF2B5EF4-FFF2-40B4-BE49-F238E27FC236}">
                <a16:creationId xmlns:a16="http://schemas.microsoft.com/office/drawing/2014/main" id="{ED6A6AF5-748D-AF4D-EB38-2596D7B97847}"/>
              </a:ext>
            </a:extLst>
          </p:cNvPr>
          <p:cNvCxnSpPr/>
          <p:nvPr/>
        </p:nvCxnSpPr>
        <p:spPr>
          <a:xfrm flipV="1">
            <a:off x="2269851" y="2825334"/>
            <a:ext cx="3849843"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9418D5C-82CE-A1B5-6FF7-E84B22D27E3A}"/>
              </a:ext>
            </a:extLst>
          </p:cNvPr>
          <p:cNvSpPr txBox="1"/>
          <p:nvPr/>
        </p:nvSpPr>
        <p:spPr>
          <a:xfrm>
            <a:off x="2224616" y="2915251"/>
            <a:ext cx="38487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move()</a:t>
            </a:r>
          </a:p>
          <a:p>
            <a:pPr marL="285750" indent="-285750">
              <a:buFont typeface="Calibri"/>
              <a:buChar char="-"/>
            </a:pPr>
            <a:r>
              <a:rPr lang="en-US"/>
              <a:t>attack()</a:t>
            </a:r>
          </a:p>
          <a:p>
            <a:pPr marL="285750" indent="-285750">
              <a:buFont typeface="Calibri"/>
              <a:buChar char="-"/>
            </a:pPr>
            <a:r>
              <a:rPr lang="en-US"/>
              <a:t>detect()</a:t>
            </a:r>
          </a:p>
          <a:p>
            <a:pPr marL="285750" indent="-285750">
              <a:buFont typeface="Calibri"/>
              <a:buChar char="-"/>
            </a:pPr>
            <a:r>
              <a:rPr lang="en-US" err="1"/>
              <a:t>take_damage</a:t>
            </a:r>
            <a:r>
              <a:rPr lang="en-US"/>
              <a:t>()</a:t>
            </a:r>
          </a:p>
          <a:p>
            <a:endParaRPr lang="en-US"/>
          </a:p>
        </p:txBody>
      </p:sp>
      <p:sp>
        <p:nvSpPr>
          <p:cNvPr id="11" name="Rectangle 10">
            <a:extLst>
              <a:ext uri="{FF2B5EF4-FFF2-40B4-BE49-F238E27FC236}">
                <a16:creationId xmlns:a16="http://schemas.microsoft.com/office/drawing/2014/main" id="{47A69388-4025-128E-E847-25E8D5E7C578}"/>
              </a:ext>
            </a:extLst>
          </p:cNvPr>
          <p:cNvSpPr/>
          <p:nvPr/>
        </p:nvSpPr>
        <p:spPr>
          <a:xfrm>
            <a:off x="6143049" y="2246356"/>
            <a:ext cx="4013612" cy="2942919"/>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FB7614-5D5F-62AE-79E4-70063A08D4DC}"/>
              </a:ext>
            </a:extLst>
          </p:cNvPr>
          <p:cNvSpPr txBox="1"/>
          <p:nvPr/>
        </p:nvSpPr>
        <p:spPr>
          <a:xfrm>
            <a:off x="6297346" y="2388396"/>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Zombie/ Skeleton / Slime / Goblin </a:t>
            </a:r>
          </a:p>
        </p:txBody>
      </p:sp>
      <p:cxnSp>
        <p:nvCxnSpPr>
          <p:cNvPr id="13" name="Straight Arrow Connector 12">
            <a:extLst>
              <a:ext uri="{FF2B5EF4-FFF2-40B4-BE49-F238E27FC236}">
                <a16:creationId xmlns:a16="http://schemas.microsoft.com/office/drawing/2014/main" id="{F4FBEBD2-6B7F-5B20-1595-6C105F51D574}"/>
              </a:ext>
            </a:extLst>
          </p:cNvPr>
          <p:cNvCxnSpPr>
            <a:cxnSpLocks/>
          </p:cNvCxnSpPr>
          <p:nvPr/>
        </p:nvCxnSpPr>
        <p:spPr>
          <a:xfrm flipV="1">
            <a:off x="6179242" y="2814290"/>
            <a:ext cx="3995616"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2898331-4E49-EDD8-0475-9CAE07B9540C}"/>
              </a:ext>
            </a:extLst>
          </p:cNvPr>
          <p:cNvSpPr txBox="1"/>
          <p:nvPr/>
        </p:nvSpPr>
        <p:spPr>
          <a:xfrm>
            <a:off x="6200267" y="2915250"/>
            <a:ext cx="40033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(if </a:t>
            </a:r>
            <a:r>
              <a:rPr lang="en-US" err="1"/>
              <a:t>ClassType</a:t>
            </a:r>
            <a:r>
              <a:rPr lang="en-US"/>
              <a:t> == </a:t>
            </a:r>
            <a:r>
              <a:rPr lang="en-US" err="1"/>
              <a:t>ClassType.Skeleton</a:t>
            </a:r>
            <a:r>
              <a:rPr lang="en-US"/>
              <a:t>)</a:t>
            </a:r>
          </a:p>
          <a:p>
            <a:r>
              <a:rPr lang="en-US"/>
              <a:t>// Code for the Skeleton's bow</a:t>
            </a:r>
          </a:p>
          <a:p>
            <a:r>
              <a:rPr lang="en-US"/>
              <a:t>// (if </a:t>
            </a:r>
            <a:r>
              <a:rPr lang="en-US" err="1"/>
              <a:t>ClassType</a:t>
            </a:r>
            <a:r>
              <a:rPr lang="en-US"/>
              <a:t> == </a:t>
            </a:r>
            <a:r>
              <a:rPr lang="en-US" err="1"/>
              <a:t>ClassType.Slime</a:t>
            </a:r>
            <a:r>
              <a:rPr lang="en-US"/>
              <a:t>)</a:t>
            </a:r>
          </a:p>
          <a:p>
            <a:r>
              <a:rPr lang="en-US"/>
              <a:t>// Code for the Slime's splitting</a:t>
            </a:r>
          </a:p>
          <a:p>
            <a:r>
              <a:rPr lang="en-US"/>
              <a:t>// (if </a:t>
            </a:r>
            <a:r>
              <a:rPr lang="en-US" err="1"/>
              <a:t>ClassType</a:t>
            </a:r>
            <a:r>
              <a:rPr lang="en-US"/>
              <a:t> == </a:t>
            </a:r>
            <a:r>
              <a:rPr lang="en-US" err="1"/>
              <a:t>ClassType.Goblin</a:t>
            </a:r>
            <a:r>
              <a:rPr lang="en-US"/>
              <a:t>)</a:t>
            </a:r>
          </a:p>
          <a:p>
            <a:r>
              <a:rPr lang="en-US"/>
              <a:t>// Code for the Goblin's lunge</a:t>
            </a:r>
          </a:p>
          <a:p>
            <a:endParaRPr lang="en-US"/>
          </a:p>
        </p:txBody>
      </p:sp>
    </p:spTree>
    <p:extLst>
      <p:ext uri="{BB962C8B-B14F-4D97-AF65-F5344CB8AC3E}">
        <p14:creationId xmlns:p14="http://schemas.microsoft.com/office/powerpoint/2010/main" val="17537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animBg="1"/>
      <p:bldP spid="12"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Audio</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Gavin Haynes</a:t>
            </a:r>
          </a:p>
        </p:txBody>
      </p:sp>
      <p:pic>
        <p:nvPicPr>
          <p:cNvPr id="5" name="Picture 4" descr="A computer keyboard with yellow letters&#10;&#10;Description automatically generated">
            <a:extLst>
              <a:ext uri="{FF2B5EF4-FFF2-40B4-BE49-F238E27FC236}">
                <a16:creationId xmlns:a16="http://schemas.microsoft.com/office/drawing/2014/main" id="{644034E1-F4EE-323E-E674-219C5C6B4406}"/>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95821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2B7B-62F9-061D-CFE2-3956AB63B38B}"/>
              </a:ext>
            </a:extLst>
          </p:cNvPr>
          <p:cNvSpPr>
            <a:spLocks noGrp="1"/>
          </p:cNvSpPr>
          <p:nvPr>
            <p:ph type="title"/>
          </p:nvPr>
        </p:nvSpPr>
        <p:spPr/>
        <p:txBody>
          <a:bodyPr/>
          <a:lstStyle/>
          <a:p>
            <a:r>
              <a:rPr lang="en-US" dirty="0"/>
              <a:t>Audio - Introduction	</a:t>
            </a:r>
          </a:p>
        </p:txBody>
      </p:sp>
      <p:sp>
        <p:nvSpPr>
          <p:cNvPr id="3" name="Content Placeholder 2">
            <a:extLst>
              <a:ext uri="{FF2B5EF4-FFF2-40B4-BE49-F238E27FC236}">
                <a16:creationId xmlns:a16="http://schemas.microsoft.com/office/drawing/2014/main" id="{7002435C-F11E-1AC4-47E0-C9453C87EC78}"/>
              </a:ext>
            </a:extLst>
          </p:cNvPr>
          <p:cNvSpPr>
            <a:spLocks noGrp="1"/>
          </p:cNvSpPr>
          <p:nvPr>
            <p:ph idx="1"/>
          </p:nvPr>
        </p:nvSpPr>
        <p:spPr/>
        <p:txBody>
          <a:bodyPr/>
          <a:lstStyle/>
          <a:p>
            <a:r>
              <a:rPr lang="en-US"/>
              <a:t>Games with sound are more immersive </a:t>
            </a:r>
          </a:p>
          <a:p>
            <a:pPr lvl="1"/>
            <a:r>
              <a:rPr lang="en-US"/>
              <a:t>Player animations</a:t>
            </a:r>
          </a:p>
          <a:p>
            <a:pPr lvl="1"/>
            <a:r>
              <a:rPr lang="en-US"/>
              <a:t>Game events: defeating enemies, collecting coins</a:t>
            </a:r>
          </a:p>
          <a:p>
            <a:pPr lvl="1"/>
            <a:r>
              <a:rPr lang="en-US"/>
              <a:t>Warnings</a:t>
            </a:r>
          </a:p>
        </p:txBody>
      </p:sp>
    </p:spTree>
    <p:extLst>
      <p:ext uri="{BB962C8B-B14F-4D97-AF65-F5344CB8AC3E}">
        <p14:creationId xmlns:p14="http://schemas.microsoft.com/office/powerpoint/2010/main" val="420455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p:txBody>
          <a:bodyPr/>
          <a:lstStyle/>
          <a:p>
            <a:r>
              <a:rPr lang="en-US" dirty="0"/>
              <a:t>Audio - Use Case Description</a:t>
            </a:r>
          </a:p>
        </p:txBody>
      </p:sp>
      <p:pic>
        <p:nvPicPr>
          <p:cNvPr id="5" name="Content Placeholder 4">
            <a:extLst>
              <a:ext uri="{FF2B5EF4-FFF2-40B4-BE49-F238E27FC236}">
                <a16:creationId xmlns:a16="http://schemas.microsoft.com/office/drawing/2014/main" id="{B64FBD53-33A6-5606-F65E-02CD38CAE3CF}"/>
              </a:ext>
            </a:extLst>
          </p:cNvPr>
          <p:cNvPicPr>
            <a:picLocks noGrp="1" noChangeAspect="1"/>
          </p:cNvPicPr>
          <p:nvPr>
            <p:ph idx="1"/>
          </p:nvPr>
        </p:nvPicPr>
        <p:blipFill>
          <a:blip r:embed="rId2"/>
          <a:stretch>
            <a:fillRect/>
          </a:stretch>
        </p:blipFill>
        <p:spPr>
          <a:xfrm>
            <a:off x="2195982" y="1607561"/>
            <a:ext cx="7800035" cy="4711335"/>
          </a:xfrm>
        </p:spPr>
      </p:pic>
      <p:sp>
        <p:nvSpPr>
          <p:cNvPr id="3" name="TextBox 2">
            <a:extLst>
              <a:ext uri="{FF2B5EF4-FFF2-40B4-BE49-F238E27FC236}">
                <a16:creationId xmlns:a16="http://schemas.microsoft.com/office/drawing/2014/main" id="{19C382AA-2F73-0F4C-E89E-B7BD49D4C411}"/>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4" name="Picture 3" descr="A computer keyboard with yellow letters&#10;&#10;Description automatically generated">
            <a:extLst>
              <a:ext uri="{FF2B5EF4-FFF2-40B4-BE49-F238E27FC236}">
                <a16:creationId xmlns:a16="http://schemas.microsoft.com/office/drawing/2014/main" id="{DFC838ED-460B-9704-245D-240A4A0BF8C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93172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a:xfrm>
            <a:off x="838200" y="337416"/>
            <a:ext cx="10515600" cy="1325563"/>
          </a:xfrm>
        </p:spPr>
        <p:txBody>
          <a:bodyPr>
            <a:normAutofit/>
          </a:bodyPr>
          <a:lstStyle/>
          <a:p>
            <a:r>
              <a:rPr lang="en-US" sz="4000" dirty="0"/>
              <a:t>Audio - Class Diagram</a:t>
            </a:r>
          </a:p>
        </p:txBody>
      </p:sp>
      <p:pic>
        <p:nvPicPr>
          <p:cNvPr id="5" name="Content Placeholder 4">
            <a:extLst>
              <a:ext uri="{FF2B5EF4-FFF2-40B4-BE49-F238E27FC236}">
                <a16:creationId xmlns:a16="http://schemas.microsoft.com/office/drawing/2014/main" id="{0A9A6889-3523-FAF6-6B76-9B8EC0684EF1}"/>
              </a:ext>
            </a:extLst>
          </p:cNvPr>
          <p:cNvPicPr>
            <a:picLocks noGrp="1" noChangeAspect="1"/>
          </p:cNvPicPr>
          <p:nvPr>
            <p:ph idx="1"/>
          </p:nvPr>
        </p:nvPicPr>
        <p:blipFill>
          <a:blip r:embed="rId3"/>
          <a:stretch>
            <a:fillRect/>
          </a:stretch>
        </p:blipFill>
        <p:spPr>
          <a:xfrm>
            <a:off x="6725347" y="126225"/>
            <a:ext cx="5393501" cy="6169038"/>
          </a:xfrm>
        </p:spPr>
      </p:pic>
      <p:sp>
        <p:nvSpPr>
          <p:cNvPr id="6" name="TextBox 5">
            <a:extLst>
              <a:ext uri="{FF2B5EF4-FFF2-40B4-BE49-F238E27FC236}">
                <a16:creationId xmlns:a16="http://schemas.microsoft.com/office/drawing/2014/main" id="{A1041392-409F-BBD8-FCEF-24D075BB9EF7}"/>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7" name="Picture 6" descr="A computer keyboard with yellow letters&#10;&#10;Description automatically generated">
            <a:extLst>
              <a:ext uri="{FF2B5EF4-FFF2-40B4-BE49-F238E27FC236}">
                <a16:creationId xmlns:a16="http://schemas.microsoft.com/office/drawing/2014/main" id="{265B2890-14FF-C178-E779-B9D64DD445D1}"/>
              </a:ext>
            </a:extLst>
          </p:cNvPr>
          <p:cNvPicPr>
            <a:picLocks noChangeAspect="1"/>
          </p:cNvPicPr>
          <p:nvPr/>
        </p:nvPicPr>
        <p:blipFill>
          <a:blip r:embed="rId4"/>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73418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p:txBody>
          <a:bodyPr/>
          <a:lstStyle/>
          <a:p>
            <a:r>
              <a:rPr lang="en-US" dirty="0"/>
              <a:t>Audio - Priority &amp; Complexity</a:t>
            </a:r>
          </a:p>
        </p:txBody>
      </p:sp>
      <p:sp>
        <p:nvSpPr>
          <p:cNvPr id="3" name="Content Placeholder 2">
            <a:extLst>
              <a:ext uri="{FF2B5EF4-FFF2-40B4-BE49-F238E27FC236}">
                <a16:creationId xmlns:a16="http://schemas.microsoft.com/office/drawing/2014/main" id="{0E22A43C-51CF-D418-5ECB-6F77BA72476B}"/>
              </a:ext>
            </a:extLst>
          </p:cNvPr>
          <p:cNvSpPr>
            <a:spLocks noGrp="1"/>
          </p:cNvSpPr>
          <p:nvPr>
            <p:ph idx="1"/>
          </p:nvPr>
        </p:nvSpPr>
        <p:spPr/>
        <p:txBody>
          <a:bodyPr/>
          <a:lstStyle/>
          <a:p>
            <a:r>
              <a:rPr lang="en-US"/>
              <a:t>Complexity</a:t>
            </a:r>
          </a:p>
          <a:p>
            <a:pPr lvl="1"/>
            <a:r>
              <a:rPr lang="en-US"/>
              <a:t>Medium, as hazard alerts should speed up as lava approaches</a:t>
            </a:r>
          </a:p>
          <a:p>
            <a:pPr lvl="1"/>
            <a:r>
              <a:rPr lang="en-US"/>
              <a:t>Otherwise straightforwards</a:t>
            </a:r>
          </a:p>
          <a:p>
            <a:pPr lvl="1"/>
            <a:endParaRPr lang="en-US"/>
          </a:p>
          <a:p>
            <a:r>
              <a:rPr lang="en-US"/>
              <a:t>Low priority</a:t>
            </a:r>
          </a:p>
          <a:p>
            <a:pPr lvl="1"/>
            <a:r>
              <a:rPr lang="en-US"/>
              <a:t>Other visual indicators in </a:t>
            </a:r>
            <a:r>
              <a:rPr lang="en-US" err="1"/>
              <a:t>hud</a:t>
            </a:r>
            <a:r>
              <a:rPr lang="en-US"/>
              <a:t> take more priority</a:t>
            </a:r>
          </a:p>
          <a:p>
            <a:pPr lvl="1"/>
            <a:r>
              <a:rPr lang="en-US"/>
              <a:t>Add to immersion but are not necessary </a:t>
            </a:r>
          </a:p>
          <a:p>
            <a:pPr lvl="1"/>
            <a:endParaRPr lang="en-US"/>
          </a:p>
          <a:p>
            <a:pPr lvl="1"/>
            <a:endParaRPr lang="en-US"/>
          </a:p>
          <a:p>
            <a:pPr lvl="1"/>
            <a:endParaRPr lang="en-US"/>
          </a:p>
        </p:txBody>
      </p:sp>
      <p:sp>
        <p:nvSpPr>
          <p:cNvPr id="4" name="TextBox 3">
            <a:extLst>
              <a:ext uri="{FF2B5EF4-FFF2-40B4-BE49-F238E27FC236}">
                <a16:creationId xmlns:a16="http://schemas.microsoft.com/office/drawing/2014/main" id="{8D6E7CC7-9CEE-6992-226E-822AC2EA61BC}"/>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5" name="Picture 4" descr="A computer keyboard with yellow letters&#10;&#10;Description automatically generated">
            <a:extLst>
              <a:ext uri="{FF2B5EF4-FFF2-40B4-BE49-F238E27FC236}">
                <a16:creationId xmlns:a16="http://schemas.microsoft.com/office/drawing/2014/main" id="{0C05C18B-68D2-BB24-CAC4-7EB33B2A8CD7}"/>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934516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E787-5C03-56EA-07E9-4DAC850A08AC}"/>
              </a:ext>
            </a:extLst>
          </p:cNvPr>
          <p:cNvSpPr>
            <a:spLocks noGrp="1"/>
          </p:cNvSpPr>
          <p:nvPr>
            <p:ph type="title"/>
          </p:nvPr>
        </p:nvSpPr>
        <p:spPr/>
        <p:txBody>
          <a:bodyPr/>
          <a:lstStyle/>
          <a:p>
            <a:r>
              <a:rPr lang="en-US"/>
              <a:t>Any Questions?</a:t>
            </a:r>
          </a:p>
        </p:txBody>
      </p:sp>
      <p:sp>
        <p:nvSpPr>
          <p:cNvPr id="3" name="Text Placeholder 2">
            <a:extLst>
              <a:ext uri="{FF2B5EF4-FFF2-40B4-BE49-F238E27FC236}">
                <a16:creationId xmlns:a16="http://schemas.microsoft.com/office/drawing/2014/main" id="{BA38E7AA-A007-410E-6210-A02C6FAAC93F}"/>
              </a:ext>
            </a:extLst>
          </p:cNvPr>
          <p:cNvSpPr>
            <a:spLocks noGrp="1"/>
          </p:cNvSpPr>
          <p:nvPr>
            <p:ph type="body" idx="1"/>
          </p:nvPr>
        </p:nvSpPr>
        <p:spPr/>
        <p:txBody>
          <a:bodyPr vert="horz" lIns="91440" tIns="45720" rIns="91440" bIns="45720" rtlCol="0" anchor="t">
            <a:normAutofit/>
          </a:bodyPr>
          <a:lstStyle/>
          <a:p>
            <a:r>
              <a:rPr lang="en-US"/>
              <a:t>Thank you!</a:t>
            </a:r>
          </a:p>
        </p:txBody>
      </p:sp>
      <p:pic>
        <p:nvPicPr>
          <p:cNvPr id="4" name="Picture 3" descr="A computer keyboard with yellow letters&#10;&#10;Description automatically generated">
            <a:extLst>
              <a:ext uri="{FF2B5EF4-FFF2-40B4-BE49-F238E27FC236}">
                <a16:creationId xmlns:a16="http://schemas.microsoft.com/office/drawing/2014/main" id="{734422B4-E372-AD26-1E3F-631308B80207}"/>
              </a:ext>
            </a:extLst>
          </p:cNvPr>
          <p:cNvPicPr>
            <a:picLocks noChangeAspect="1"/>
          </p:cNvPicPr>
          <p:nvPr/>
        </p:nvPicPr>
        <p:blipFill>
          <a:blip r:embed="rId2"/>
          <a:stretch>
            <a:fillRect/>
          </a:stretch>
        </p:blipFill>
        <p:spPr>
          <a:xfrm>
            <a:off x="8086724" y="2752724"/>
            <a:ext cx="4114800" cy="4114800"/>
          </a:xfrm>
          <a:prstGeom prst="rect">
            <a:avLst/>
          </a:prstGeom>
        </p:spPr>
      </p:pic>
    </p:spTree>
    <p:extLst>
      <p:ext uri="{BB962C8B-B14F-4D97-AF65-F5344CB8AC3E}">
        <p14:creationId xmlns:p14="http://schemas.microsoft.com/office/powerpoint/2010/main" val="146799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video game art of a skeleton king in a throne&#10;&#10;Description automatically generated">
            <a:extLst>
              <a:ext uri="{FF2B5EF4-FFF2-40B4-BE49-F238E27FC236}">
                <a16:creationId xmlns:a16="http://schemas.microsoft.com/office/drawing/2014/main" id="{CB31CB8F-CE00-1A1C-1E14-C1C8BA1DFB37}"/>
              </a:ext>
            </a:extLst>
          </p:cNvPr>
          <p:cNvPicPr>
            <a:picLocks noGrp="1" noChangeAspect="1"/>
          </p:cNvPicPr>
          <p:nvPr>
            <p:ph idx="1"/>
          </p:nvPr>
        </p:nvPicPr>
        <p:blipFill>
          <a:blip r:embed="rId2"/>
          <a:srcRect l="5256" r="5834"/>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As our heroes approach the necromancer's throne room, he causes lava from his moat to flood the tower, quickly rising to swallow the heroes.</a:t>
            </a:r>
          </a:p>
          <a:p>
            <a:pPr indent="-228600">
              <a:lnSpc>
                <a:spcPct val="90000"/>
              </a:lnSpc>
              <a:spcAft>
                <a:spcPts val="600"/>
              </a:spcAft>
              <a:buFont typeface="Arial" panose="020B0604020202020204" pitchFamily="34" charset="0"/>
              <a:buChar char="•"/>
            </a:pPr>
            <a:r>
              <a:rPr lang="en-US">
                <a:latin typeface="Consolas"/>
              </a:rPr>
              <a:t>The necromancer swiftly flies to the top of the tower.</a:t>
            </a:r>
          </a:p>
          <a:p>
            <a:pPr indent="-228600">
              <a:lnSpc>
                <a:spcPct val="90000"/>
              </a:lnSpc>
              <a:spcAft>
                <a:spcPts val="600"/>
              </a:spcAft>
              <a:buFont typeface="Arial" panose="020B0604020202020204" pitchFamily="34" charset="0"/>
              <a:buChar char="•"/>
            </a:pPr>
            <a:endParaRPr lang="en-US">
              <a:latin typeface="Consolas"/>
            </a:endParaRPr>
          </a:p>
        </p:txBody>
      </p:sp>
      <p:pic>
        <p:nvPicPr>
          <p:cNvPr id="3" name="Picture 2" descr="A computer keyboard with yellow letters&#10;&#10;Description automatically generated">
            <a:extLst>
              <a:ext uri="{FF2B5EF4-FFF2-40B4-BE49-F238E27FC236}">
                <a16:creationId xmlns:a16="http://schemas.microsoft.com/office/drawing/2014/main" id="{9305AF38-AF0A-F486-63D4-1592CDB6082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7035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screenshot of a video game&#10;&#10;Description automatically generated">
            <a:extLst>
              <a:ext uri="{FF2B5EF4-FFF2-40B4-BE49-F238E27FC236}">
                <a16:creationId xmlns:a16="http://schemas.microsoft.com/office/drawing/2014/main" id="{F7021CF4-9454-4AA1-9F8A-9F80EE122E45}"/>
              </a:ext>
            </a:extLst>
          </p:cNvPr>
          <p:cNvPicPr>
            <a:picLocks noGrp="1" noChangeAspect="1"/>
          </p:cNvPicPr>
          <p:nvPr>
            <p:ph idx="1"/>
          </p:nvPr>
        </p:nvPicPr>
        <p:blipFill>
          <a:blip r:embed="rId2"/>
          <a:srcRect l="5888" r="5203"/>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As the heroes ascend after him, they discover that he has summoned hundreds of undead, goblins, and slimes to kill the heroes before they reach him.</a:t>
            </a:r>
          </a:p>
        </p:txBody>
      </p:sp>
      <p:pic>
        <p:nvPicPr>
          <p:cNvPr id="5" name="Picture 4" descr="A computer keyboard with yellow letters&#10;&#10;Description automatically generated">
            <a:extLst>
              <a:ext uri="{FF2B5EF4-FFF2-40B4-BE49-F238E27FC236}">
                <a16:creationId xmlns:a16="http://schemas.microsoft.com/office/drawing/2014/main" id="{597DAA35-163D-A819-136B-F1E3EA2A1E0E}"/>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20960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next to a chest full of gold coins&#10;&#10;Description automatically generated">
            <a:extLst>
              <a:ext uri="{FF2B5EF4-FFF2-40B4-BE49-F238E27FC236}">
                <a16:creationId xmlns:a16="http://schemas.microsoft.com/office/drawing/2014/main" id="{4DBBF5ED-F22B-67C5-57F2-A2C4520E833A}"/>
              </a:ext>
            </a:extLst>
          </p:cNvPr>
          <p:cNvPicPr>
            <a:picLocks noGrp="1" noChangeAspect="1"/>
          </p:cNvPicPr>
          <p:nvPr>
            <p:ph idx="1"/>
          </p:nvPr>
        </p:nvPicPr>
        <p:blipFill>
          <a:blip r:embed="rId2"/>
          <a:srcRect l="4235" r="6856"/>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slay many enemies, and loot the tower on their way to the precipice.</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514AC17D-36E9-4BC9-7599-D8D2A8917700}"/>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01831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in a garment sitting on a rusty pipe&#10;&#10;Description automatically generated">
            <a:extLst>
              <a:ext uri="{FF2B5EF4-FFF2-40B4-BE49-F238E27FC236}">
                <a16:creationId xmlns:a16="http://schemas.microsoft.com/office/drawing/2014/main" id="{483E419D-6D91-2F56-E0A3-C0CD4C81F995}"/>
              </a:ext>
            </a:extLst>
          </p:cNvPr>
          <p:cNvPicPr>
            <a:picLocks noGrp="1" noChangeAspect="1"/>
          </p:cNvPicPr>
          <p:nvPr>
            <p:ph idx="1"/>
          </p:nvPr>
        </p:nvPicPr>
        <p:blipFill>
          <a:blip r:embed="rId2"/>
          <a:srcRect l="7295" r="3795"/>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Rogue's dexterity allows her to climb up exposed metal pipes.</a:t>
            </a:r>
          </a:p>
        </p:txBody>
      </p:sp>
      <p:pic>
        <p:nvPicPr>
          <p:cNvPr id="5" name="Picture 4" descr="A computer keyboard with yellow letters&#10;&#10;Description automatically generated">
            <a:extLst>
              <a:ext uri="{FF2B5EF4-FFF2-40B4-BE49-F238E27FC236}">
                <a16:creationId xmlns:a16="http://schemas.microsoft.com/office/drawing/2014/main" id="{6234D9A5-A4C4-CFCC-6A6C-D8BA9B896480}"/>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972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cartoon of a green orc warrior in a castle&#10;&#10;Description automatically generated">
            <a:extLst>
              <a:ext uri="{FF2B5EF4-FFF2-40B4-BE49-F238E27FC236}">
                <a16:creationId xmlns:a16="http://schemas.microsoft.com/office/drawing/2014/main" id="{6F9C1F02-AB90-4EBA-EEF3-6F220DDD3873}"/>
              </a:ext>
            </a:extLst>
          </p:cNvPr>
          <p:cNvPicPr>
            <a:picLocks noGrp="1" noChangeAspect="1"/>
          </p:cNvPicPr>
          <p:nvPr>
            <p:ph idx="1"/>
          </p:nvPr>
        </p:nvPicPr>
        <p:blipFill>
          <a:blip r:embed="rId2"/>
          <a:srcRect l="5399" r="56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Fighter's strength allows him to bash down wooden barricades.</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2864AF39-85C8-4443-7664-F9FCC5FBD18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83717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1762</Words>
  <Application>Microsoft Office PowerPoint</Application>
  <PresentationFormat>Widescreen</PresentationFormat>
  <Paragraphs>223</Paragraphs>
  <Slides>46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Aptos Display</vt:lpstr>
      <vt:lpstr>Arial</vt:lpstr>
      <vt:lpstr>Calibri</vt:lpstr>
      <vt:lpstr>Consolas</vt:lpstr>
      <vt:lpstr>Courier New</vt:lpstr>
      <vt:lpstr>Wingdings</vt:lpstr>
      <vt:lpstr>office theme</vt:lpstr>
      <vt:lpstr>PowerPoint Presentation</vt:lpstr>
      <vt:lpstr>Tappa Tappa Keyboard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Hero Climb</vt:lpstr>
      <vt:lpstr>PowerPoint Presentation</vt:lpstr>
      <vt:lpstr>Diagram 0</vt:lpstr>
      <vt:lpstr>Global Use Case</vt:lpstr>
      <vt:lpstr>User Interface</vt:lpstr>
      <vt:lpstr>User Interface: Introduction</vt:lpstr>
      <vt:lpstr>User Interface: End Screen</vt:lpstr>
      <vt:lpstr>User Interface: Settings Menu</vt:lpstr>
      <vt:lpstr>User Interface: Main Menu</vt:lpstr>
      <vt:lpstr>User Interface: Pause Menu</vt:lpstr>
      <vt:lpstr>User Interface: Game HUD</vt:lpstr>
      <vt:lpstr>User Interface: Shop HUD</vt:lpstr>
      <vt:lpstr>User Interface: Character Creator</vt:lpstr>
      <vt:lpstr>Player Controller</vt:lpstr>
      <vt:lpstr>Player Controller: Introduction</vt:lpstr>
      <vt:lpstr>Player Controller: Use Case</vt:lpstr>
      <vt:lpstr>Player Controller: Class Diagram</vt:lpstr>
      <vt:lpstr>Level / Environment</vt:lpstr>
      <vt:lpstr>Level/Environment Introduction</vt:lpstr>
      <vt:lpstr>Level/Environment Use Case</vt:lpstr>
      <vt:lpstr>Level/Environment Class Diagram</vt:lpstr>
      <vt:lpstr>Enemy AI</vt:lpstr>
      <vt:lpstr>Enemy AI Introduction</vt:lpstr>
      <vt:lpstr>Enemy Controller Use Case</vt:lpstr>
      <vt:lpstr>Enemy Controller: Class Diagram</vt:lpstr>
      <vt:lpstr>Audio</vt:lpstr>
      <vt:lpstr>Audio - Introduction </vt:lpstr>
      <vt:lpstr>Audio - Use Case Description</vt:lpstr>
      <vt:lpstr>Audio - Class Diagram</vt:lpstr>
      <vt:lpstr>Audio - Priority &amp; Complexity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Taran Haug</dc:creator>
  <cp:lastModifiedBy>Buehler, Ferris (bueh7550@vandals.uidaho.edu)</cp:lastModifiedBy>
  <cp:revision>3</cp:revision>
  <dcterms:created xsi:type="dcterms:W3CDTF">2024-09-17T18:29:02Z</dcterms:created>
  <dcterms:modified xsi:type="dcterms:W3CDTF">2024-09-19T16:39:16Z</dcterms:modified>
</cp:coreProperties>
</file>